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438" r:id="rId3"/>
    <p:sldId id="442" r:id="rId4"/>
    <p:sldId id="454" r:id="rId5"/>
    <p:sldId id="455" r:id="rId6"/>
    <p:sldId id="466" r:id="rId7"/>
    <p:sldId id="456" r:id="rId8"/>
    <p:sldId id="441" r:id="rId9"/>
    <p:sldId id="320" r:id="rId10"/>
    <p:sldId id="321" r:id="rId11"/>
    <p:sldId id="457" r:id="rId12"/>
    <p:sldId id="467" r:id="rId13"/>
    <p:sldId id="420" r:id="rId14"/>
    <p:sldId id="419" r:id="rId15"/>
    <p:sldId id="459" r:id="rId16"/>
    <p:sldId id="381" r:id="rId17"/>
    <p:sldId id="461" r:id="rId18"/>
    <p:sldId id="277" r:id="rId19"/>
    <p:sldId id="417" r:id="rId20"/>
    <p:sldId id="308" r:id="rId21"/>
    <p:sldId id="458" r:id="rId22"/>
    <p:sldId id="462" r:id="rId23"/>
    <p:sldId id="276" r:id="rId24"/>
    <p:sldId id="469" r:id="rId25"/>
    <p:sldId id="468" r:id="rId26"/>
    <p:sldId id="309" r:id="rId27"/>
    <p:sldId id="444" r:id="rId28"/>
    <p:sldId id="450" r:id="rId29"/>
    <p:sldId id="449" r:id="rId30"/>
    <p:sldId id="446" r:id="rId31"/>
    <p:sldId id="423" r:id="rId32"/>
    <p:sldId id="426" r:id="rId33"/>
    <p:sldId id="447" r:id="rId34"/>
    <p:sldId id="435" r:id="rId35"/>
    <p:sldId id="436" r:id="rId36"/>
    <p:sldId id="437" r:id="rId37"/>
    <p:sldId id="448" r:id="rId38"/>
    <p:sldId id="424" r:id="rId39"/>
    <p:sldId id="428" r:id="rId40"/>
    <p:sldId id="429" r:id="rId41"/>
    <p:sldId id="298" r:id="rId42"/>
    <p:sldId id="440" r:id="rId43"/>
    <p:sldId id="434" r:id="rId44"/>
    <p:sldId id="356" r:id="rId45"/>
    <p:sldId id="439" r:id="rId46"/>
    <p:sldId id="463" r:id="rId47"/>
    <p:sldId id="432" r:id="rId48"/>
    <p:sldId id="355" r:id="rId49"/>
    <p:sldId id="353" r:id="rId50"/>
    <p:sldId id="274" r:id="rId51"/>
    <p:sldId id="465" r:id="rId52"/>
    <p:sldId id="314" r:id="rId53"/>
    <p:sldId id="316" r:id="rId54"/>
    <p:sldId id="317" r:id="rId55"/>
    <p:sldId id="306" r:id="rId56"/>
    <p:sldId id="46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3BF2CA-3AC5-7947-9206-9430B15FF3F4}">
          <p14:sldIdLst>
            <p14:sldId id="438"/>
          </p14:sldIdLst>
        </p14:section>
        <p14:section name="Intro" id="{63D6252F-4A16-0049-9F7D-7486FAAF77B4}">
          <p14:sldIdLst>
            <p14:sldId id="442"/>
            <p14:sldId id="454"/>
            <p14:sldId id="455"/>
            <p14:sldId id="466"/>
            <p14:sldId id="456"/>
          </p14:sldIdLst>
        </p14:section>
        <p14:section name="Asari" id="{E375870F-29CA-344C-B143-AFDAB18AA0D8}">
          <p14:sldIdLst>
            <p14:sldId id="441"/>
            <p14:sldId id="320"/>
            <p14:sldId id="321"/>
            <p14:sldId id="457"/>
            <p14:sldId id="467"/>
            <p14:sldId id="420"/>
            <p14:sldId id="419"/>
            <p14:sldId id="459"/>
            <p14:sldId id="381"/>
            <p14:sldId id="461"/>
            <p14:sldId id="277"/>
            <p14:sldId id="417"/>
            <p14:sldId id="308"/>
            <p14:sldId id="458"/>
            <p14:sldId id="462"/>
            <p14:sldId id="276"/>
            <p14:sldId id="469"/>
            <p14:sldId id="468"/>
            <p14:sldId id="309"/>
            <p14:sldId id="444"/>
          </p14:sldIdLst>
        </p14:section>
        <p14:section name="Basic pcpfm" id="{81059012-B700-AC41-AC1C-7320B5577560}">
          <p14:sldIdLst>
            <p14:sldId id="450"/>
            <p14:sldId id="449"/>
          </p14:sldIdLst>
        </p14:section>
        <p14:section name="Advanced pcpfm" id="{0CA3DC85-0260-CA47-B710-D75C09933ABC}">
          <p14:sldIdLst>
            <p14:sldId id="446"/>
            <p14:sldId id="423"/>
            <p14:sldId id="426"/>
            <p14:sldId id="447"/>
            <p14:sldId id="435"/>
            <p14:sldId id="436"/>
            <p14:sldId id="437"/>
            <p14:sldId id="448"/>
            <p14:sldId id="424"/>
            <p14:sldId id="428"/>
            <p14:sldId id="429"/>
            <p14:sldId id="298"/>
            <p14:sldId id="440"/>
            <p14:sldId id="434"/>
            <p14:sldId id="356"/>
            <p14:sldId id="439"/>
            <p14:sldId id="463"/>
          </p14:sldIdLst>
        </p14:section>
        <p14:section name="Conclusion" id="{2B167033-98FA-3A4C-ACC6-10B413B19239}">
          <p14:sldIdLst>
            <p14:sldId id="432"/>
            <p14:sldId id="355"/>
            <p14:sldId id="353"/>
            <p14:sldId id="274"/>
            <p14:sldId id="465"/>
          </p14:sldIdLst>
        </p14:section>
        <p14:section name="Background" id="{23B4997A-27F4-D34E-A945-899790EA35AB}">
          <p14:sldIdLst>
            <p14:sldId id="314"/>
            <p14:sldId id="316"/>
            <p14:sldId id="317"/>
            <p14:sldId id="306"/>
            <p14:sldId id="4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30"/>
    <p:restoredTop sz="82361"/>
  </p:normalViewPr>
  <p:slideViewPr>
    <p:cSldViewPr snapToGrid="0">
      <p:cViewPr varScale="1">
        <p:scale>
          <a:sx n="110" d="100"/>
          <a:sy n="110" d="100"/>
        </p:scale>
        <p:origin x="1376"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5DE27-8048-E54A-B5D9-02914984B2C7}" type="datetimeFigureOut">
              <a:rPr lang="en-US" smtClean="0"/>
              <a:t>7/19/24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DF837-FFD0-B148-9DB5-4E257F2DA1EF}" type="slidenum">
              <a:rPr lang="en-US" smtClean="0"/>
              <a:t>‹#›</a:t>
            </a:fld>
            <a:endParaRPr lang="en-US"/>
          </a:p>
        </p:txBody>
      </p:sp>
    </p:spTree>
    <p:extLst>
      <p:ext uri="{BB962C8B-B14F-4D97-AF65-F5344CB8AC3E}">
        <p14:creationId xmlns:p14="http://schemas.microsoft.com/office/powerpoint/2010/main" val="258858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B98B-E2BA-9BB8-DE32-52B006C62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73038-0C35-C1FE-246F-93CB646E8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8797F-0590-6791-7141-CF3BFD90875C}"/>
              </a:ext>
            </a:extLst>
          </p:cNvPr>
          <p:cNvSpPr>
            <a:spLocks noGrp="1"/>
          </p:cNvSpPr>
          <p:nvPr>
            <p:ph type="body" idx="1"/>
          </p:nvPr>
        </p:nvSpPr>
        <p:spPr/>
        <p:txBody>
          <a:bodyPr/>
          <a:lstStyle/>
          <a:p>
            <a:pPr marL="228600" indent="-228600">
              <a:buAutoNum type="arabicPeriod"/>
            </a:pPr>
            <a:r>
              <a:rPr lang="en-US" dirty="0"/>
              <a:t>Mention annotation of feature tables. Maybe show example. </a:t>
            </a:r>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50AEA71-F9FB-DFB5-9EEF-AA37D7CEA528}"/>
              </a:ext>
            </a:extLst>
          </p:cNvPr>
          <p:cNvSpPr>
            <a:spLocks noGrp="1"/>
          </p:cNvSpPr>
          <p:nvPr>
            <p:ph type="sldNum" sz="quarter" idx="5"/>
          </p:nvPr>
        </p:nvSpPr>
        <p:spPr/>
        <p:txBody>
          <a:bodyPr/>
          <a:lstStyle/>
          <a:p>
            <a:fld id="{2AEDF837-FFD0-B148-9DB5-4E257F2DA1EF}" type="slidenum">
              <a:rPr lang="en-US" smtClean="0"/>
              <a:t>1</a:t>
            </a:fld>
            <a:endParaRPr lang="en-US"/>
          </a:p>
        </p:txBody>
      </p:sp>
    </p:spTree>
    <p:extLst>
      <p:ext uri="{BB962C8B-B14F-4D97-AF65-F5344CB8AC3E}">
        <p14:creationId xmlns:p14="http://schemas.microsoft.com/office/powerpoint/2010/main" val="160224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22</a:t>
            </a:fld>
            <a:endParaRPr lang="en-US"/>
          </a:p>
        </p:txBody>
      </p:sp>
    </p:spTree>
    <p:extLst>
      <p:ext uri="{BB962C8B-B14F-4D97-AF65-F5344CB8AC3E}">
        <p14:creationId xmlns:p14="http://schemas.microsoft.com/office/powerpoint/2010/main" val="87854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25</a:t>
            </a:fld>
            <a:endParaRPr lang="en-US"/>
          </a:p>
        </p:txBody>
      </p:sp>
    </p:spTree>
    <p:extLst>
      <p:ext uri="{BB962C8B-B14F-4D97-AF65-F5344CB8AC3E}">
        <p14:creationId xmlns:p14="http://schemas.microsoft.com/office/powerpoint/2010/main" val="26778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581A-1160-B49C-E47F-DBC097F93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B0D83-FE6E-8466-E6CE-39DAE3132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A0D04-7583-D4CE-DF45-30CD4B71EA0B}"/>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A79612F2-00E3-FE27-C916-8299FCF06649}"/>
              </a:ext>
            </a:extLst>
          </p:cNvPr>
          <p:cNvSpPr>
            <a:spLocks noGrp="1"/>
          </p:cNvSpPr>
          <p:nvPr>
            <p:ph type="sldNum" sz="quarter" idx="5"/>
          </p:nvPr>
        </p:nvSpPr>
        <p:spPr/>
        <p:txBody>
          <a:bodyPr/>
          <a:lstStyle/>
          <a:p>
            <a:fld id="{2AEDF837-FFD0-B148-9DB5-4E257F2DA1EF}" type="slidenum">
              <a:rPr lang="en-US" smtClean="0"/>
              <a:t>27</a:t>
            </a:fld>
            <a:endParaRPr lang="en-US"/>
          </a:p>
        </p:txBody>
      </p:sp>
    </p:spTree>
    <p:extLst>
      <p:ext uri="{BB962C8B-B14F-4D97-AF65-F5344CB8AC3E}">
        <p14:creationId xmlns:p14="http://schemas.microsoft.com/office/powerpoint/2010/main" val="1014651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80D7-C0B5-3931-79C0-31E262496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ACD26-6E9F-5FC5-F59E-11C050CC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2D725-D9A8-13FC-DCDF-7030F881C693}"/>
              </a:ext>
            </a:extLst>
          </p:cNvPr>
          <p:cNvSpPr>
            <a:spLocks noGrp="1"/>
          </p:cNvSpPr>
          <p:nvPr>
            <p:ph type="body" idx="1"/>
          </p:nvPr>
        </p:nvSpPr>
        <p:spPr/>
        <p:txBody>
          <a:bodyPr/>
          <a:lstStyle/>
          <a:p>
            <a:r>
              <a:rPr lang="en-US" dirty="0"/>
              <a:t>More details: </a:t>
            </a:r>
            <a:r>
              <a:rPr lang="en-US" dirty="0" err="1"/>
              <a:t>spikein</a:t>
            </a:r>
            <a:r>
              <a:rPr lang="en-US" dirty="0"/>
              <a:t>, PCA, correlation, etc. (can be talking points)</a:t>
            </a:r>
          </a:p>
        </p:txBody>
      </p:sp>
      <p:sp>
        <p:nvSpPr>
          <p:cNvPr id="4" name="Slide Number Placeholder 3">
            <a:extLst>
              <a:ext uri="{FF2B5EF4-FFF2-40B4-BE49-F238E27FC236}">
                <a16:creationId xmlns:a16="http://schemas.microsoft.com/office/drawing/2014/main" id="{043CD7AA-EF98-DE1C-4721-124F8817CE2E}"/>
              </a:ext>
            </a:extLst>
          </p:cNvPr>
          <p:cNvSpPr>
            <a:spLocks noGrp="1"/>
          </p:cNvSpPr>
          <p:nvPr>
            <p:ph type="sldNum" sz="quarter" idx="5"/>
          </p:nvPr>
        </p:nvSpPr>
        <p:spPr/>
        <p:txBody>
          <a:bodyPr/>
          <a:lstStyle/>
          <a:p>
            <a:fld id="{2AEDF837-FFD0-B148-9DB5-4E257F2DA1EF}" type="slidenum">
              <a:rPr lang="en-US" smtClean="0"/>
              <a:t>29</a:t>
            </a:fld>
            <a:endParaRPr lang="en-US"/>
          </a:p>
        </p:txBody>
      </p:sp>
    </p:spTree>
    <p:extLst>
      <p:ext uri="{BB962C8B-B14F-4D97-AF65-F5344CB8AC3E}">
        <p14:creationId xmlns:p14="http://schemas.microsoft.com/office/powerpoint/2010/main" val="69587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30</a:t>
            </a:fld>
            <a:endParaRPr lang="en-US"/>
          </a:p>
        </p:txBody>
      </p:sp>
    </p:spTree>
    <p:extLst>
      <p:ext uri="{BB962C8B-B14F-4D97-AF65-F5344CB8AC3E}">
        <p14:creationId xmlns:p14="http://schemas.microsoft.com/office/powerpoint/2010/main" val="341014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464F-3343-DEDD-97B0-D1E72251B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81741-AB25-DC22-C406-6FE0940BA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41271-1299-FAB5-1D4E-9F8C20F2B0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B6C66CE9-D692-A32F-9977-0B672DE2A37C}"/>
              </a:ext>
            </a:extLst>
          </p:cNvPr>
          <p:cNvSpPr>
            <a:spLocks noGrp="1"/>
          </p:cNvSpPr>
          <p:nvPr>
            <p:ph type="sldNum" sz="quarter" idx="5"/>
          </p:nvPr>
        </p:nvSpPr>
        <p:spPr/>
        <p:txBody>
          <a:bodyPr/>
          <a:lstStyle/>
          <a:p>
            <a:fld id="{2AEDF837-FFD0-B148-9DB5-4E257F2DA1EF}" type="slidenum">
              <a:rPr lang="en-US" smtClean="0"/>
              <a:t>31</a:t>
            </a:fld>
            <a:endParaRPr lang="en-US"/>
          </a:p>
        </p:txBody>
      </p:sp>
    </p:spTree>
    <p:extLst>
      <p:ext uri="{BB962C8B-B14F-4D97-AF65-F5344CB8AC3E}">
        <p14:creationId xmlns:p14="http://schemas.microsoft.com/office/powerpoint/2010/main" val="350802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744B-31F8-54FD-5A2A-31DEEDC28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D0159-1FA3-2C0C-3F4B-988818B4C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42447-657F-03AF-E966-7CE731D2A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Lato" panose="020F0502020204030203" pitchFamily="34" charset="0"/>
                <a:ea typeface="Lato" panose="020F0502020204030203" pitchFamily="34" charset="0"/>
                <a:cs typeface="Lato" panose="020F0502020204030203" pitchFamily="34" charset="0"/>
              </a:rPr>
              <a:t>mzunit</a:t>
            </a:r>
            <a:r>
              <a:rPr lang="en-US" sz="1200" b="1" dirty="0">
                <a:latin typeface="Lato" panose="020F0502020204030203" pitchFamily="34" charset="0"/>
                <a:ea typeface="Lato" panose="020F0502020204030203" pitchFamily="34" charset="0"/>
                <a:cs typeface="Lato" panose="020F0502020204030203" pitchFamily="34" charset="0"/>
              </a:rPr>
              <a:t>, CAMERA, </a:t>
            </a:r>
            <a:r>
              <a:rPr lang="en-US" sz="1200" b="1" dirty="0" err="1">
                <a:latin typeface="Lato" panose="020F0502020204030203" pitchFamily="34" charset="0"/>
                <a:ea typeface="Lato" panose="020F0502020204030203" pitchFamily="34" charset="0"/>
                <a:cs typeface="Lato" panose="020F0502020204030203" pitchFamily="34" charset="0"/>
              </a:rPr>
              <a:t>binner</a:t>
            </a:r>
            <a:r>
              <a:rPr lang="en-US" sz="1200" b="1"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perform a similar ‘pre-annotation’ but </a:t>
            </a:r>
            <a:r>
              <a:rPr lang="en-US" b="1" dirty="0" err="1">
                <a:latin typeface="Lato" panose="020F0502020204030203" pitchFamily="34" charset="0"/>
                <a:ea typeface="Lato" panose="020F0502020204030203" pitchFamily="34" charset="0"/>
                <a:cs typeface="Lato" panose="020F0502020204030203" pitchFamily="34" charset="0"/>
              </a:rPr>
              <a:t>khipu</a:t>
            </a:r>
            <a:r>
              <a:rPr lang="en-US" b="1" dirty="0">
                <a:latin typeface="Lato" panose="020F0502020204030203" pitchFamily="34" charset="0"/>
                <a:ea typeface="Lato" panose="020F0502020204030203" pitchFamily="34" charset="0"/>
                <a:cs typeface="Lato" panose="020F0502020204030203" pitchFamily="34" charset="0"/>
              </a:rPr>
              <a:t> performs the regression that allows for the inference of mass and yields a computable data structure.</a:t>
            </a:r>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044350D6-73AB-0D77-0FA8-2C2D23A69F7C}"/>
              </a:ext>
            </a:extLst>
          </p:cNvPr>
          <p:cNvSpPr>
            <a:spLocks noGrp="1"/>
          </p:cNvSpPr>
          <p:nvPr>
            <p:ph type="sldNum" sz="quarter" idx="5"/>
          </p:nvPr>
        </p:nvSpPr>
        <p:spPr/>
        <p:txBody>
          <a:bodyPr/>
          <a:lstStyle/>
          <a:p>
            <a:fld id="{2AEDF837-FFD0-B148-9DB5-4E257F2DA1EF}" type="slidenum">
              <a:rPr lang="en-US" smtClean="0"/>
              <a:t>32</a:t>
            </a:fld>
            <a:endParaRPr lang="en-US"/>
          </a:p>
        </p:txBody>
      </p:sp>
    </p:spTree>
    <p:extLst>
      <p:ext uri="{BB962C8B-B14F-4D97-AF65-F5344CB8AC3E}">
        <p14:creationId xmlns:p14="http://schemas.microsoft.com/office/powerpoint/2010/main" val="307644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80DC-781A-CD1C-AC71-3EC73A44D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BC1E-642D-42AD-2F77-5A9B830C3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A50EC-505A-ADB1-06E2-9DF9284A3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4C344-759F-863E-2E8C-B3624E86C473}"/>
              </a:ext>
            </a:extLst>
          </p:cNvPr>
          <p:cNvSpPr>
            <a:spLocks noGrp="1"/>
          </p:cNvSpPr>
          <p:nvPr>
            <p:ph type="sldNum" sz="quarter" idx="5"/>
          </p:nvPr>
        </p:nvSpPr>
        <p:spPr/>
        <p:txBody>
          <a:bodyPr/>
          <a:lstStyle/>
          <a:p>
            <a:fld id="{2AEDF837-FFD0-B148-9DB5-4E257F2DA1EF}" type="slidenum">
              <a:rPr lang="en-US" smtClean="0"/>
              <a:t>33</a:t>
            </a:fld>
            <a:endParaRPr lang="en-US"/>
          </a:p>
        </p:txBody>
      </p:sp>
    </p:spTree>
    <p:extLst>
      <p:ext uri="{BB962C8B-B14F-4D97-AF65-F5344CB8AC3E}">
        <p14:creationId xmlns:p14="http://schemas.microsoft.com/office/powerpoint/2010/main" val="412182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7346-8F9F-30B1-208B-675BC40B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A1F92-635A-1021-874F-7C0382F22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452CF-1ADB-E1D7-0FCD-CECE8D657E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309EB-CAA7-32C1-AB43-A5E8BE9D6C49}"/>
              </a:ext>
            </a:extLst>
          </p:cNvPr>
          <p:cNvSpPr>
            <a:spLocks noGrp="1"/>
          </p:cNvSpPr>
          <p:nvPr>
            <p:ph type="sldNum" sz="quarter" idx="5"/>
          </p:nvPr>
        </p:nvSpPr>
        <p:spPr/>
        <p:txBody>
          <a:bodyPr/>
          <a:lstStyle/>
          <a:p>
            <a:fld id="{2AEDF837-FFD0-B148-9DB5-4E257F2DA1EF}" type="slidenum">
              <a:rPr lang="en-US" smtClean="0"/>
              <a:t>34</a:t>
            </a:fld>
            <a:endParaRPr lang="en-US"/>
          </a:p>
        </p:txBody>
      </p:sp>
    </p:spTree>
    <p:extLst>
      <p:ext uri="{BB962C8B-B14F-4D97-AF65-F5344CB8AC3E}">
        <p14:creationId xmlns:p14="http://schemas.microsoft.com/office/powerpoint/2010/main" val="137500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1DFE-6A6D-62DB-DE65-2D16822B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5D290-C5F3-75B6-92D6-BE3FED01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15009-19D8-1B7C-2B09-40F82714C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E771D-81F3-1DA6-99C8-6F605AAA3A5C}"/>
              </a:ext>
            </a:extLst>
          </p:cNvPr>
          <p:cNvSpPr>
            <a:spLocks noGrp="1"/>
          </p:cNvSpPr>
          <p:nvPr>
            <p:ph type="sldNum" sz="quarter" idx="5"/>
          </p:nvPr>
        </p:nvSpPr>
        <p:spPr/>
        <p:txBody>
          <a:bodyPr/>
          <a:lstStyle/>
          <a:p>
            <a:fld id="{2AEDF837-FFD0-B148-9DB5-4E257F2DA1EF}" type="slidenum">
              <a:rPr lang="en-US" smtClean="0"/>
              <a:t>35</a:t>
            </a:fld>
            <a:endParaRPr lang="en-US"/>
          </a:p>
        </p:txBody>
      </p:sp>
    </p:spTree>
    <p:extLst>
      <p:ext uri="{BB962C8B-B14F-4D97-AF65-F5344CB8AC3E}">
        <p14:creationId xmlns:p14="http://schemas.microsoft.com/office/powerpoint/2010/main" val="345437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AA8F-0742-58B9-8213-B51D0F7B2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E52DD-B6CA-D1D1-21A9-6BAAD8BA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C795E-57D8-FDCB-9AE1-CF53E908C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2F1FA7-3581-7E5B-026B-828E05F9D92F}"/>
              </a:ext>
            </a:extLst>
          </p:cNvPr>
          <p:cNvSpPr>
            <a:spLocks noGrp="1"/>
          </p:cNvSpPr>
          <p:nvPr>
            <p:ph type="sldNum" sz="quarter" idx="5"/>
          </p:nvPr>
        </p:nvSpPr>
        <p:spPr/>
        <p:txBody>
          <a:bodyPr/>
          <a:lstStyle/>
          <a:p>
            <a:fld id="{2AEDF837-FFD0-B148-9DB5-4E257F2DA1EF}" type="slidenum">
              <a:rPr lang="en-US" smtClean="0"/>
              <a:t>7</a:t>
            </a:fld>
            <a:endParaRPr lang="en-US"/>
          </a:p>
        </p:txBody>
      </p:sp>
    </p:spTree>
    <p:extLst>
      <p:ext uri="{BB962C8B-B14F-4D97-AF65-F5344CB8AC3E}">
        <p14:creationId xmlns:p14="http://schemas.microsoft.com/office/powerpoint/2010/main" val="28352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9BEF-3219-1F4E-675D-94B30AD65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C373-E9EA-2156-502F-E50B26196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1F364-21A6-8702-90C3-E8CC7F65A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D1E932-7ECD-7883-46B1-06471942E08C}"/>
              </a:ext>
            </a:extLst>
          </p:cNvPr>
          <p:cNvSpPr>
            <a:spLocks noGrp="1"/>
          </p:cNvSpPr>
          <p:nvPr>
            <p:ph type="sldNum" sz="quarter" idx="5"/>
          </p:nvPr>
        </p:nvSpPr>
        <p:spPr/>
        <p:txBody>
          <a:bodyPr/>
          <a:lstStyle/>
          <a:p>
            <a:fld id="{2AEDF837-FFD0-B148-9DB5-4E257F2DA1EF}" type="slidenum">
              <a:rPr lang="en-US" smtClean="0"/>
              <a:t>36</a:t>
            </a:fld>
            <a:endParaRPr lang="en-US"/>
          </a:p>
        </p:txBody>
      </p:sp>
    </p:spTree>
    <p:extLst>
      <p:ext uri="{BB962C8B-B14F-4D97-AF65-F5344CB8AC3E}">
        <p14:creationId xmlns:p14="http://schemas.microsoft.com/office/powerpoint/2010/main" val="74015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searching all features against all entries.</a:t>
            </a:r>
          </a:p>
          <a:p>
            <a:endParaRPr lang="en-US" dirty="0"/>
          </a:p>
          <a:p>
            <a:r>
              <a:rPr lang="en-US" dirty="0" err="1"/>
              <a:t>Schmansky</a:t>
            </a:r>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37</a:t>
            </a:fld>
            <a:endParaRPr lang="en-US"/>
          </a:p>
        </p:txBody>
      </p:sp>
    </p:spTree>
    <p:extLst>
      <p:ext uri="{BB962C8B-B14F-4D97-AF65-F5344CB8AC3E}">
        <p14:creationId xmlns:p14="http://schemas.microsoft.com/office/powerpoint/2010/main" val="7030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top, not repeat.,</a:t>
            </a:r>
          </a:p>
        </p:txBody>
      </p:sp>
      <p:sp>
        <p:nvSpPr>
          <p:cNvPr id="4" name="Slide Number Placeholder 3"/>
          <p:cNvSpPr>
            <a:spLocks noGrp="1"/>
          </p:cNvSpPr>
          <p:nvPr>
            <p:ph type="sldNum" sz="quarter" idx="5"/>
          </p:nvPr>
        </p:nvSpPr>
        <p:spPr/>
        <p:txBody>
          <a:bodyPr/>
          <a:lstStyle/>
          <a:p>
            <a:fld id="{2AEDF837-FFD0-B148-9DB5-4E257F2DA1EF}" type="slidenum">
              <a:rPr lang="en-US" smtClean="0"/>
              <a:t>38</a:t>
            </a:fld>
            <a:endParaRPr lang="en-US"/>
          </a:p>
        </p:txBody>
      </p:sp>
    </p:spTree>
    <p:extLst>
      <p:ext uri="{BB962C8B-B14F-4D97-AF65-F5344CB8AC3E}">
        <p14:creationId xmlns:p14="http://schemas.microsoft.com/office/powerpoint/2010/main" val="3356102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39</a:t>
            </a:fld>
            <a:endParaRPr lang="en-US"/>
          </a:p>
        </p:txBody>
      </p:sp>
    </p:spTree>
    <p:extLst>
      <p:ext uri="{BB962C8B-B14F-4D97-AF65-F5344CB8AC3E}">
        <p14:creationId xmlns:p14="http://schemas.microsoft.com/office/powerpoint/2010/main" val="230914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40</a:t>
            </a:fld>
            <a:endParaRPr lang="en-US"/>
          </a:p>
        </p:txBody>
      </p:sp>
    </p:spTree>
    <p:extLst>
      <p:ext uri="{BB962C8B-B14F-4D97-AF65-F5344CB8AC3E}">
        <p14:creationId xmlns:p14="http://schemas.microsoft.com/office/powerpoint/2010/main" val="87057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9443-6828-498C-E965-FE4C8BD3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772D-067B-AE84-19A7-CC68F0098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11802-EB00-D119-A2E2-8EED219A4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3D9FA-82BB-127A-EDD2-094465FFF8E6}"/>
              </a:ext>
            </a:extLst>
          </p:cNvPr>
          <p:cNvSpPr>
            <a:spLocks noGrp="1"/>
          </p:cNvSpPr>
          <p:nvPr>
            <p:ph type="sldNum" sz="quarter" idx="5"/>
          </p:nvPr>
        </p:nvSpPr>
        <p:spPr/>
        <p:txBody>
          <a:bodyPr/>
          <a:lstStyle/>
          <a:p>
            <a:fld id="{2AEDF837-FFD0-B148-9DB5-4E257F2DA1EF}" type="slidenum">
              <a:rPr lang="en-US" smtClean="0"/>
              <a:t>41</a:t>
            </a:fld>
            <a:endParaRPr lang="en-US"/>
          </a:p>
        </p:txBody>
      </p:sp>
    </p:spTree>
    <p:extLst>
      <p:ext uri="{BB962C8B-B14F-4D97-AF65-F5344CB8AC3E}">
        <p14:creationId xmlns:p14="http://schemas.microsoft.com/office/powerpoint/2010/main" val="240573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05C2-D8FB-2B1D-E51A-811594097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DD3-44E1-E5F7-6053-696BCA4F6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2EB36-7777-A559-0FF6-3855AFD1D1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53C6-31C2-AEF9-445A-DA920033E2CD}"/>
              </a:ext>
            </a:extLst>
          </p:cNvPr>
          <p:cNvSpPr>
            <a:spLocks noGrp="1"/>
          </p:cNvSpPr>
          <p:nvPr>
            <p:ph type="sldNum" sz="quarter" idx="5"/>
          </p:nvPr>
        </p:nvSpPr>
        <p:spPr/>
        <p:txBody>
          <a:bodyPr/>
          <a:lstStyle/>
          <a:p>
            <a:fld id="{2AEDF837-FFD0-B148-9DB5-4E257F2DA1EF}" type="slidenum">
              <a:rPr lang="en-US" smtClean="0"/>
              <a:t>42</a:t>
            </a:fld>
            <a:endParaRPr lang="en-US"/>
          </a:p>
        </p:txBody>
      </p:sp>
    </p:spTree>
    <p:extLst>
      <p:ext uri="{BB962C8B-B14F-4D97-AF65-F5344CB8AC3E}">
        <p14:creationId xmlns:p14="http://schemas.microsoft.com/office/powerpoint/2010/main" val="44113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6D81-C958-D169-0026-3C38B2E6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BAC-7E0D-71D8-8DD0-348042302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A9BA-E218-FD57-7DBA-BF6018C256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662A8-1605-A418-F0B3-C2BFC17637A8}"/>
              </a:ext>
            </a:extLst>
          </p:cNvPr>
          <p:cNvSpPr>
            <a:spLocks noGrp="1"/>
          </p:cNvSpPr>
          <p:nvPr>
            <p:ph type="sldNum" sz="quarter" idx="5"/>
          </p:nvPr>
        </p:nvSpPr>
        <p:spPr/>
        <p:txBody>
          <a:bodyPr/>
          <a:lstStyle/>
          <a:p>
            <a:fld id="{2AEDF837-FFD0-B148-9DB5-4E257F2DA1EF}" type="slidenum">
              <a:rPr lang="en-US" smtClean="0"/>
              <a:t>44</a:t>
            </a:fld>
            <a:endParaRPr lang="en-US"/>
          </a:p>
        </p:txBody>
      </p:sp>
    </p:spTree>
    <p:extLst>
      <p:ext uri="{BB962C8B-B14F-4D97-AF65-F5344CB8AC3E}">
        <p14:creationId xmlns:p14="http://schemas.microsoft.com/office/powerpoint/2010/main" val="1327089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46</a:t>
            </a:fld>
            <a:endParaRPr lang="en-US"/>
          </a:p>
        </p:txBody>
      </p:sp>
    </p:spTree>
    <p:extLst>
      <p:ext uri="{BB962C8B-B14F-4D97-AF65-F5344CB8AC3E}">
        <p14:creationId xmlns:p14="http://schemas.microsoft.com/office/powerpoint/2010/main" val="3359882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BDFEC3-8487-43E8-A154-7C12CBC1FF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6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7A67-70A0-959F-2C42-BE139BFCA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103E-4CDF-D75D-9B02-A7E77A358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AC0A5-BCE8-A8A6-B270-BCC59DD22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7DB2E-452D-1C94-41A9-D957D8179BBA}"/>
              </a:ext>
            </a:extLst>
          </p:cNvPr>
          <p:cNvSpPr>
            <a:spLocks noGrp="1"/>
          </p:cNvSpPr>
          <p:nvPr>
            <p:ph type="sldNum" sz="quarter" idx="5"/>
          </p:nvPr>
        </p:nvSpPr>
        <p:spPr/>
        <p:txBody>
          <a:bodyPr/>
          <a:lstStyle/>
          <a:p>
            <a:fld id="{2AEDF837-FFD0-B148-9DB5-4E257F2DA1EF}" type="slidenum">
              <a:rPr lang="en-US" smtClean="0"/>
              <a:t>8</a:t>
            </a:fld>
            <a:endParaRPr lang="en-US"/>
          </a:p>
        </p:txBody>
      </p:sp>
    </p:spTree>
    <p:extLst>
      <p:ext uri="{BB962C8B-B14F-4D97-AF65-F5344CB8AC3E}">
        <p14:creationId xmlns:p14="http://schemas.microsoft.com/office/powerpoint/2010/main" val="318411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49</a:t>
            </a:fld>
            <a:endParaRPr lang="en-US"/>
          </a:p>
        </p:txBody>
      </p:sp>
    </p:spTree>
    <p:extLst>
      <p:ext uri="{BB962C8B-B14F-4D97-AF65-F5344CB8AC3E}">
        <p14:creationId xmlns:p14="http://schemas.microsoft.com/office/powerpoint/2010/main" val="3807162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24540-B480-B20E-F788-5B78EA80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432C-3D16-B00E-9B2F-FA8BCF86E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01B4-F411-DDF5-314E-D16096B5F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Metabolomics is the comprehensive measurement of biological chemical space. This includes the small molecules present in tissues and cells of organisms, many of which are endogenous metabolites while others are from the environment (i.e., the metabolome and exposome). In this figure, we see where metabolomics and exposomics fits in the central dogma of biology. Genes are expressed to yield transcripts, that are translated to yield proteins which in turn perform the chemical reactions that produce many of the metabolites observed in </a:t>
            </a:r>
            <a:r>
              <a:rPr lang="en-US" dirty="0" err="1"/>
              <a:t>oru</a:t>
            </a:r>
            <a:r>
              <a:rPr lang="en-US" dirty="0"/>
              <a:t> experiments. These metabolites also greatly impact the activity of the genome, transcriptome, and proteome.</a:t>
            </a:r>
          </a:p>
          <a:p>
            <a:endParaRPr lang="en-US" dirty="0"/>
          </a:p>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3C4BEC0-A8F1-3970-9164-67937F7B34C3}"/>
              </a:ext>
            </a:extLst>
          </p:cNvPr>
          <p:cNvSpPr>
            <a:spLocks noGrp="1"/>
          </p:cNvSpPr>
          <p:nvPr>
            <p:ph type="sldNum" sz="quarter" idx="5"/>
          </p:nvPr>
        </p:nvSpPr>
        <p:spPr/>
        <p:txBody>
          <a:bodyPr/>
          <a:lstStyle/>
          <a:p>
            <a:fld id="{2AEDF837-FFD0-B148-9DB5-4E257F2DA1EF}" type="slidenum">
              <a:rPr lang="en-US" smtClean="0"/>
              <a:t>51</a:t>
            </a:fld>
            <a:endParaRPr lang="en-US"/>
          </a:p>
        </p:txBody>
      </p:sp>
    </p:spTree>
    <p:extLst>
      <p:ext uri="{BB962C8B-B14F-4D97-AF65-F5344CB8AC3E}">
        <p14:creationId xmlns:p14="http://schemas.microsoft.com/office/powerpoint/2010/main" val="85027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2CF7-01D9-AE30-A702-9D1193C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C28F-4BDC-E43E-6CB6-FAAC9F692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44BE2-76E1-AAA6-4054-C774962859C1}"/>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BE0E510-6633-F61D-8FE3-B020B7AFF030}"/>
              </a:ext>
            </a:extLst>
          </p:cNvPr>
          <p:cNvSpPr>
            <a:spLocks noGrp="1"/>
          </p:cNvSpPr>
          <p:nvPr>
            <p:ph type="sldNum" sz="quarter" idx="5"/>
          </p:nvPr>
        </p:nvSpPr>
        <p:spPr/>
        <p:txBody>
          <a:bodyPr/>
          <a:lstStyle/>
          <a:p>
            <a:fld id="{2AEDF837-FFD0-B148-9DB5-4E257F2DA1EF}" type="slidenum">
              <a:rPr lang="en-US" smtClean="0"/>
              <a:t>52</a:t>
            </a:fld>
            <a:endParaRPr lang="en-US"/>
          </a:p>
        </p:txBody>
      </p:sp>
    </p:spTree>
    <p:extLst>
      <p:ext uri="{BB962C8B-B14F-4D97-AF65-F5344CB8AC3E}">
        <p14:creationId xmlns:p14="http://schemas.microsoft.com/office/powerpoint/2010/main" val="2061172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58329-D7BE-8C1A-FE94-24A76803D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0D39-71E3-655C-6FF8-C85511575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297DC-CCC1-2E46-7C10-1CC1E66C7D10}"/>
              </a:ext>
            </a:extLst>
          </p:cNvPr>
          <p:cNvSpPr>
            <a:spLocks noGrp="1"/>
          </p:cNvSpPr>
          <p:nvPr>
            <p:ph type="body" idx="1"/>
          </p:nvPr>
        </p:nvSpPr>
        <p:spPr/>
        <p:txBody>
          <a:bodyPr/>
          <a:lstStyle/>
          <a:p>
            <a:r>
              <a:rPr lang="en-US" dirty="0"/>
              <a:t>Another notable distinction is the technologies used for studying these entities. On the left, sequencing of one form or another is used to analyze these samples. Chemical space on the other hand is measured primarily using mass spectrometry-based techniques. </a:t>
            </a:r>
          </a:p>
        </p:txBody>
      </p:sp>
      <p:sp>
        <p:nvSpPr>
          <p:cNvPr id="4" name="Slide Number Placeholder 3">
            <a:extLst>
              <a:ext uri="{FF2B5EF4-FFF2-40B4-BE49-F238E27FC236}">
                <a16:creationId xmlns:a16="http://schemas.microsoft.com/office/drawing/2014/main" id="{869A45E6-7BA9-842F-94A9-20ABC259658C}"/>
              </a:ext>
            </a:extLst>
          </p:cNvPr>
          <p:cNvSpPr>
            <a:spLocks noGrp="1"/>
          </p:cNvSpPr>
          <p:nvPr>
            <p:ph type="sldNum" sz="quarter" idx="5"/>
          </p:nvPr>
        </p:nvSpPr>
        <p:spPr/>
        <p:txBody>
          <a:bodyPr/>
          <a:lstStyle/>
          <a:p>
            <a:fld id="{2AEDF837-FFD0-B148-9DB5-4E257F2DA1EF}" type="slidenum">
              <a:rPr lang="en-US" smtClean="0"/>
              <a:t>53</a:t>
            </a:fld>
            <a:endParaRPr lang="en-US"/>
          </a:p>
        </p:txBody>
      </p:sp>
    </p:spTree>
    <p:extLst>
      <p:ext uri="{BB962C8B-B14F-4D97-AF65-F5344CB8AC3E}">
        <p14:creationId xmlns:p14="http://schemas.microsoft.com/office/powerpoint/2010/main" val="408537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F68F-0DB1-B947-20EA-3A702221C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F8A3-9329-F527-07C3-7D87D5C7A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EA6FF-D7EB-832B-6C69-E70A62EC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B40114-98E1-15AB-5BB2-19FD87A52179}"/>
              </a:ext>
            </a:extLst>
          </p:cNvPr>
          <p:cNvSpPr>
            <a:spLocks noGrp="1"/>
          </p:cNvSpPr>
          <p:nvPr>
            <p:ph type="sldNum" sz="quarter" idx="5"/>
          </p:nvPr>
        </p:nvSpPr>
        <p:spPr/>
        <p:txBody>
          <a:bodyPr/>
          <a:lstStyle/>
          <a:p>
            <a:fld id="{2AEDF837-FFD0-B148-9DB5-4E257F2DA1EF}" type="slidenum">
              <a:rPr lang="en-US" smtClean="0"/>
              <a:t>9</a:t>
            </a:fld>
            <a:endParaRPr lang="en-US"/>
          </a:p>
        </p:txBody>
      </p:sp>
    </p:spTree>
    <p:extLst>
      <p:ext uri="{BB962C8B-B14F-4D97-AF65-F5344CB8AC3E}">
        <p14:creationId xmlns:p14="http://schemas.microsoft.com/office/powerpoint/2010/main" val="422687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3D31-D5BD-5EE7-40F8-2EACAB94C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DB02-E2BE-71ED-B4E8-95F2AF6E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2370E-2579-8C95-1F9A-1E3CEB134F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0A826-F5C4-6754-32C2-F09CD3F3DCB7}"/>
              </a:ext>
            </a:extLst>
          </p:cNvPr>
          <p:cNvSpPr>
            <a:spLocks noGrp="1"/>
          </p:cNvSpPr>
          <p:nvPr>
            <p:ph type="sldNum" sz="quarter" idx="5"/>
          </p:nvPr>
        </p:nvSpPr>
        <p:spPr/>
        <p:txBody>
          <a:bodyPr/>
          <a:lstStyle/>
          <a:p>
            <a:fld id="{2AEDF837-FFD0-B148-9DB5-4E257F2DA1EF}" type="slidenum">
              <a:rPr lang="en-US" smtClean="0"/>
              <a:t>12</a:t>
            </a:fld>
            <a:endParaRPr lang="en-US"/>
          </a:p>
        </p:txBody>
      </p:sp>
    </p:spTree>
    <p:extLst>
      <p:ext uri="{BB962C8B-B14F-4D97-AF65-F5344CB8AC3E}">
        <p14:creationId xmlns:p14="http://schemas.microsoft.com/office/powerpoint/2010/main" val="37668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13</a:t>
            </a:fld>
            <a:endParaRPr lang="en-US"/>
          </a:p>
        </p:txBody>
      </p:sp>
    </p:spTree>
    <p:extLst>
      <p:ext uri="{BB962C8B-B14F-4D97-AF65-F5344CB8AC3E}">
        <p14:creationId xmlns:p14="http://schemas.microsoft.com/office/powerpoint/2010/main" val="329994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14</a:t>
            </a:fld>
            <a:endParaRPr lang="en-US"/>
          </a:p>
        </p:txBody>
      </p:sp>
    </p:spTree>
    <p:extLst>
      <p:ext uri="{BB962C8B-B14F-4D97-AF65-F5344CB8AC3E}">
        <p14:creationId xmlns:p14="http://schemas.microsoft.com/office/powerpoint/2010/main" val="289981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90679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EDF837-FFD0-B148-9DB5-4E257F2DA1EF}" type="slidenum">
              <a:rPr lang="en-US" smtClean="0"/>
              <a:t>19</a:t>
            </a:fld>
            <a:endParaRPr lang="en-US"/>
          </a:p>
        </p:txBody>
      </p:sp>
    </p:spTree>
    <p:extLst>
      <p:ext uri="{BB962C8B-B14F-4D97-AF65-F5344CB8AC3E}">
        <p14:creationId xmlns:p14="http://schemas.microsoft.com/office/powerpoint/2010/main" val="8519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278C-7928-4D0A-1BC5-DD9FD8F6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1E153-2660-0FDB-C7BC-878E79B3F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37130-0D15-15C3-8D99-97E557DDF65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9973A4D-3AB0-70EE-A93F-A7172FBA8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A8296-0B7A-D3A9-EB7B-56085E041976}"/>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37511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5D6E-6AD4-D8BF-6383-4C511CA48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66C7F-3FAD-EB86-17FE-F7C0B79C1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46226-FCDB-FC27-A88F-3897C8BE2C85}"/>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ABF086FB-E12E-6634-BD46-7CCE6D617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6E092-C9E0-F30F-41EA-50274AFF449F}"/>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83177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5DDC6-5B99-382F-EEA3-A2D362F0C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D77EBF-EC11-02C9-F375-48DD4F48B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3D2B-6C5A-944C-64BB-3B1EC515591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024E6FEA-4088-13A2-1AA2-17D616CBB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44BBB-E3AF-5EF3-1E5D-2F87CE37DF52}"/>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70721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spcAft>
                <a:spcPts val="200"/>
              </a:spcAft>
              <a:buNone/>
              <a:defRPr sz="2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81000" y="6248398"/>
            <a:ext cx="1600200" cy="377825"/>
          </a:xfrm>
        </p:spPr>
        <p:txBody>
          <a:bodyPr/>
          <a:lstStyle>
            <a:lvl1pPr>
              <a:defRPr sz="1800">
                <a:solidFill>
                  <a:schemeClr val="tx1">
                    <a:lumMod val="50000"/>
                    <a:lumOff val="50000"/>
                  </a:schemeClr>
                </a:solidFill>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a:xfrm>
            <a:off x="3962399" y="6248399"/>
            <a:ext cx="4893958" cy="377825"/>
          </a:xfrm>
        </p:spPr>
        <p:txBody>
          <a:body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Tree>
    <p:extLst>
      <p:ext uri="{BB962C8B-B14F-4D97-AF65-F5344CB8AC3E}">
        <p14:creationId xmlns:p14="http://schemas.microsoft.com/office/powerpoint/2010/main" val="205438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156447"/>
          </a:xfrm>
        </p:spPr>
        <p:txBody>
          <a:bodyPr>
            <a:normAutofit/>
          </a:bodyPr>
          <a:lstStyle>
            <a:lvl1pPr>
              <a:defRPr sz="3200" cap="none" baseline="0"/>
            </a:lvl1pPr>
          </a:lstStyle>
          <a:p>
            <a:r>
              <a:rPr lang="en-US"/>
              <a:t>Click to edit Master title style</a:t>
            </a:r>
            <a:endParaRPr lang="en-US" dirty="0"/>
          </a:p>
        </p:txBody>
      </p:sp>
      <p:sp>
        <p:nvSpPr>
          <p:cNvPr id="3" name="Content Placeholder 2"/>
          <p:cNvSpPr>
            <a:spLocks noGrp="1"/>
          </p:cNvSpPr>
          <p:nvPr>
            <p:ph idx="1"/>
          </p:nvPr>
        </p:nvSpPr>
        <p:spPr>
          <a:xfrm>
            <a:off x="685801" y="1918447"/>
            <a:ext cx="10131425" cy="3872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17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805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97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044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59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794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cap="none" baseline="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461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AE7D-CE24-0A56-B4D7-1D676CFCB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3F63C-8E6D-2FE6-0008-82EF2BC26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6DBE4-C8DC-0A9E-23B0-6816CFE6E58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7FD9D91F-7C45-2303-3EF5-F7CA4485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C2B56-4F0E-4CA2-C076-43C8C8C016C4}"/>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801188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cap="none" baseline="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357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934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580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10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09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9950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686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63992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993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CB6-6C33-586A-5B06-B5A95C04B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C9886-0C28-0C74-8541-7D4C9E163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97726-9DA8-AE03-9F2E-4ECA1EC70F16}"/>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35421897-1A99-5B88-8B98-003C1E1B6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A4E7-9FBC-CD70-5131-051A43E6892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20816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C42F-3595-E6FC-19E2-0C25D32B7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69D4-CAA3-CEF2-9761-EB5A39430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5804-0D27-A083-DBCD-7052C9DA1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08565-457E-740B-F67E-8E2D41F482EB}"/>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0AC2FA4D-FA4F-AFFE-BD4C-5BA505B0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73104-02B0-1963-ED3E-9D3BEEF9E278}"/>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710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138-4759-4282-4AC4-94AC0D4A4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BE7E2-BBED-210F-9364-02D12F3A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5DCCD-30A3-8CAB-FE78-140FCF76F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819F9-8899-AC12-2809-022083DF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43885E-4664-F15B-2574-4DE176C05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49CEA-BAF2-B97D-97B2-6EF42C8FAC80}"/>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8" name="Footer Placeholder 7">
            <a:extLst>
              <a:ext uri="{FF2B5EF4-FFF2-40B4-BE49-F238E27FC236}">
                <a16:creationId xmlns:a16="http://schemas.microsoft.com/office/drawing/2014/main" id="{4BA87D90-9199-7133-A558-DC73FA964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57317C-AB5E-B181-6E98-CB9F67E6EA63}"/>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9153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5AF6-2237-BADE-0E01-503789BDF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35D4E-F07F-8B5F-566E-932B0E0F4C24}"/>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4" name="Footer Placeholder 3">
            <a:extLst>
              <a:ext uri="{FF2B5EF4-FFF2-40B4-BE49-F238E27FC236}">
                <a16:creationId xmlns:a16="http://schemas.microsoft.com/office/drawing/2014/main" id="{B911B1B5-940B-AC33-66D7-291BBD67C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1E437F-AE96-B9E6-F036-C7DF6B1D728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51609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C2861-1E74-5CC6-E0B3-5C59DE12731D}"/>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3" name="Footer Placeholder 2">
            <a:extLst>
              <a:ext uri="{FF2B5EF4-FFF2-40B4-BE49-F238E27FC236}">
                <a16:creationId xmlns:a16="http://schemas.microsoft.com/office/drawing/2014/main" id="{2FC923CD-4E5F-7E14-3E9C-17C3B63F9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13D685-FB32-9D73-2DC3-E68474680C7D}"/>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410881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2E0-1512-2176-94CE-A968C74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4E357-61D3-1185-D238-6EF4CF45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2EA8-FE63-3822-CF92-03CC9A23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A30A6-8B45-84EE-DBC9-37F87468C44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C4D1BCE4-C0F0-E753-A668-C7F8B036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1D78-BEC6-1141-6BA7-AD99A04A9A1E}"/>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30746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D26-ECF1-93AF-2F60-8CD5A375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BD642-4D6A-CE0A-4862-BD255FFAB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85964-9871-9584-1A44-14B73A0C2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E471B-708A-857D-40F8-ED538F959651}"/>
              </a:ext>
            </a:extLst>
          </p:cNvPr>
          <p:cNvSpPr>
            <a:spLocks noGrp="1"/>
          </p:cNvSpPr>
          <p:nvPr>
            <p:ph type="dt" sz="half" idx="10"/>
          </p:nvPr>
        </p:nvSpPr>
        <p:spPr/>
        <p:txBody>
          <a:bodyPr/>
          <a:lstStyle/>
          <a:p>
            <a:fld id="{FE41019F-6F47-1D4A-9527-09CC9E4D335C}" type="datetimeFigureOut">
              <a:rPr lang="en-US" smtClean="0"/>
              <a:t>7/19/24</a:t>
            </a:fld>
            <a:endParaRPr lang="en-US"/>
          </a:p>
        </p:txBody>
      </p:sp>
      <p:sp>
        <p:nvSpPr>
          <p:cNvPr id="6" name="Footer Placeholder 5">
            <a:extLst>
              <a:ext uri="{FF2B5EF4-FFF2-40B4-BE49-F238E27FC236}">
                <a16:creationId xmlns:a16="http://schemas.microsoft.com/office/drawing/2014/main" id="{B52A518D-FD72-AA61-BFF7-7654A1608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5DA0A-DC69-D0B0-5706-4CFB080F1A4B}"/>
              </a:ext>
            </a:extLst>
          </p:cNvPr>
          <p:cNvSpPr>
            <a:spLocks noGrp="1"/>
          </p:cNvSpPr>
          <p:nvPr>
            <p:ph type="sldNum" sz="quarter" idx="12"/>
          </p:nvPr>
        </p:nvSpPr>
        <p:spPr/>
        <p:txBody>
          <a:bodyPr/>
          <a:lstStyle/>
          <a:p>
            <a:fld id="{C3E524CC-CE15-904E-9189-882610A92012}" type="slidenum">
              <a:rPr lang="en-US" smtClean="0"/>
              <a:t>‹#›</a:t>
            </a:fld>
            <a:endParaRPr lang="en-US"/>
          </a:p>
        </p:txBody>
      </p:sp>
    </p:spTree>
    <p:extLst>
      <p:ext uri="{BB962C8B-B14F-4D97-AF65-F5344CB8AC3E}">
        <p14:creationId xmlns:p14="http://schemas.microsoft.com/office/powerpoint/2010/main" val="152976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0C2E-D217-7936-2BCD-6A3D7E546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8FB87-95D2-8F93-6C5D-16A3D71E7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98F46-F37A-115C-6F0B-ABA79E13D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1019F-6F47-1D4A-9527-09CC9E4D335C}" type="datetimeFigureOut">
              <a:rPr lang="en-US" smtClean="0"/>
              <a:t>7/19/24</a:t>
            </a:fld>
            <a:endParaRPr lang="en-US"/>
          </a:p>
        </p:txBody>
      </p:sp>
      <p:sp>
        <p:nvSpPr>
          <p:cNvPr id="5" name="Footer Placeholder 4">
            <a:extLst>
              <a:ext uri="{FF2B5EF4-FFF2-40B4-BE49-F238E27FC236}">
                <a16:creationId xmlns:a16="http://schemas.microsoft.com/office/drawing/2014/main" id="{2971AB35-BE8A-69E2-D06C-5DEAA94A5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F1A91-24B2-79CF-CA72-F6C35C260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524CC-CE15-904E-9189-882610A92012}" type="slidenum">
              <a:rPr lang="en-US" smtClean="0"/>
              <a:t>‹#›</a:t>
            </a:fld>
            <a:endParaRPr lang="en-US"/>
          </a:p>
        </p:txBody>
      </p:sp>
    </p:spTree>
    <p:extLst>
      <p:ext uri="{BB962C8B-B14F-4D97-AF65-F5344CB8AC3E}">
        <p14:creationId xmlns:p14="http://schemas.microsoft.com/office/powerpoint/2010/main" val="295682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7/19/24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5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2.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CD157-8619-4E32-05D2-510A0869E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D3A7-C9AB-FD5D-BF90-F151B8092BA9}"/>
              </a:ext>
            </a:extLst>
          </p:cNvPr>
          <p:cNvSpPr>
            <a:spLocks noGrp="1"/>
          </p:cNvSpPr>
          <p:nvPr>
            <p:ph type="ctrTitle"/>
          </p:nvPr>
        </p:nvSpPr>
        <p:spPr>
          <a:xfrm>
            <a:off x="1381387" y="2184214"/>
            <a:ext cx="10060970" cy="1016186"/>
          </a:xfrm>
        </p:spPr>
        <p:txBody>
          <a:bodyPr>
            <a:normAutofit/>
          </a:bodyPr>
          <a:lstStyle/>
          <a:p>
            <a:pPr algn="l">
              <a:lnSpc>
                <a:spcPct val="150000"/>
              </a:lnSpc>
            </a:pPr>
            <a:r>
              <a:rPr lang="en-US" sz="3600" b="1" dirty="0">
                <a:solidFill>
                  <a:srgbClr val="1F2328"/>
                </a:solidFill>
              </a:rPr>
              <a:t>M</a:t>
            </a:r>
            <a:r>
              <a:rPr lang="en-US" sz="3600" b="1" i="0" dirty="0">
                <a:solidFill>
                  <a:srgbClr val="1F2328"/>
                </a:solidFill>
                <a:effectLst/>
              </a:rPr>
              <a:t>etabolomics data processing using the asari tools</a:t>
            </a:r>
          </a:p>
        </p:txBody>
      </p:sp>
      <p:sp>
        <p:nvSpPr>
          <p:cNvPr id="3" name="Subtitle 2">
            <a:extLst>
              <a:ext uri="{FF2B5EF4-FFF2-40B4-BE49-F238E27FC236}">
                <a16:creationId xmlns:a16="http://schemas.microsoft.com/office/drawing/2014/main" id="{18F65233-93C1-DD63-C704-017FA8CFC4B5}"/>
              </a:ext>
            </a:extLst>
          </p:cNvPr>
          <p:cNvSpPr>
            <a:spLocks noGrp="1"/>
          </p:cNvSpPr>
          <p:nvPr>
            <p:ph type="subTitle" idx="1"/>
          </p:nvPr>
        </p:nvSpPr>
        <p:spPr>
          <a:xfrm>
            <a:off x="1381387" y="3789370"/>
            <a:ext cx="9144000" cy="1783977"/>
          </a:xfrm>
        </p:spPr>
        <p:txBody>
          <a:bodyPr>
            <a:normAutofit/>
          </a:bodyPr>
          <a:lstStyle/>
          <a:p>
            <a:pPr algn="l">
              <a:lnSpc>
                <a:spcPct val="110000"/>
              </a:lnSpc>
            </a:pPr>
            <a:r>
              <a:rPr lang="en-US" dirty="0"/>
              <a:t>Joshua Mitchell M.D., Ph.D. and Shuzhao Li, Ph.D.</a:t>
            </a:r>
          </a:p>
          <a:p>
            <a:pPr algn="l">
              <a:lnSpc>
                <a:spcPct val="110000"/>
              </a:lnSpc>
            </a:pPr>
            <a:r>
              <a:rPr lang="en-US" dirty="0"/>
              <a:t>July 19, 2024. NYC</a:t>
            </a:r>
          </a:p>
        </p:txBody>
      </p:sp>
      <p:pic>
        <p:nvPicPr>
          <p:cNvPr id="4" name="Picture 3">
            <a:extLst>
              <a:ext uri="{FF2B5EF4-FFF2-40B4-BE49-F238E27FC236}">
                <a16:creationId xmlns:a16="http://schemas.microsoft.com/office/drawing/2014/main" id="{BB47989C-7D79-1053-F994-BF88D9F1D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670" y="493987"/>
            <a:ext cx="2824311" cy="701028"/>
          </a:xfrm>
          <a:prstGeom prst="rect">
            <a:avLst/>
          </a:prstGeom>
        </p:spPr>
      </p:pic>
      <p:sp>
        <p:nvSpPr>
          <p:cNvPr id="6" name="TextBox 5">
            <a:extLst>
              <a:ext uri="{FF2B5EF4-FFF2-40B4-BE49-F238E27FC236}">
                <a16:creationId xmlns:a16="http://schemas.microsoft.com/office/drawing/2014/main" id="{71CB62D5-8321-C62A-8E6B-C3842FE66E06}"/>
              </a:ext>
            </a:extLst>
          </p:cNvPr>
          <p:cNvSpPr txBox="1"/>
          <p:nvPr/>
        </p:nvSpPr>
        <p:spPr>
          <a:xfrm>
            <a:off x="1381387" y="1625599"/>
            <a:ext cx="7589618" cy="400110"/>
          </a:xfrm>
          <a:prstGeom prst="rect">
            <a:avLst/>
          </a:prstGeom>
          <a:noFill/>
        </p:spPr>
        <p:txBody>
          <a:bodyPr wrap="square">
            <a:spAutoFit/>
          </a:bodyPr>
          <a:lstStyle/>
          <a:p>
            <a:r>
              <a:rPr lang="en-US" sz="2000" dirty="0">
                <a:solidFill>
                  <a:srgbClr val="0070C0"/>
                </a:solidFill>
                <a:latin typeface="Arial" panose="020B0604020202020204" pitchFamily="34" charset="0"/>
                <a:cs typeface="Arial" panose="020B0604020202020204" pitchFamily="34" charset="0"/>
              </a:rPr>
              <a:t>https://</a:t>
            </a:r>
            <a:r>
              <a:rPr lang="en-US" sz="2000" dirty="0" err="1">
                <a:solidFill>
                  <a:srgbClr val="0070C0"/>
                </a:solidFill>
                <a:latin typeface="Arial" panose="020B0604020202020204" pitchFamily="34" charset="0"/>
                <a:cs typeface="Arial" panose="020B0604020202020204" pitchFamily="34" charset="0"/>
              </a:rPr>
              <a:t>github.com</a:t>
            </a:r>
            <a:r>
              <a:rPr lang="en-US" sz="2000" dirty="0">
                <a:solidFill>
                  <a:srgbClr val="0070C0"/>
                </a:solidFill>
                <a:latin typeface="Arial" panose="020B0604020202020204" pitchFamily="34" charset="0"/>
                <a:cs typeface="Arial" panose="020B0604020202020204" pitchFamily="34" charset="0"/>
              </a:rPr>
              <a:t>/</a:t>
            </a:r>
            <a:r>
              <a:rPr lang="en-US" sz="2000" dirty="0" err="1">
                <a:solidFill>
                  <a:srgbClr val="0070C0"/>
                </a:solidFill>
                <a:latin typeface="Arial" panose="020B0604020202020204" pitchFamily="34" charset="0"/>
                <a:cs typeface="Arial" panose="020B0604020202020204" pitchFamily="34" charset="0"/>
              </a:rPr>
              <a:t>shuzhao</a:t>
            </a:r>
            <a:r>
              <a:rPr lang="en-US" sz="2000" dirty="0">
                <a:solidFill>
                  <a:srgbClr val="0070C0"/>
                </a:solidFill>
                <a:latin typeface="Arial" panose="020B0604020202020204" pitchFamily="34" charset="0"/>
                <a:cs typeface="Arial" panose="020B0604020202020204" pitchFamily="34" charset="0"/>
              </a:rPr>
              <a:t>-li-lab/</a:t>
            </a:r>
            <a:r>
              <a:rPr lang="en-US" sz="2000" dirty="0" err="1">
                <a:solidFill>
                  <a:srgbClr val="0070C0"/>
                </a:solidFill>
                <a:latin typeface="Arial" panose="020B0604020202020204" pitchFamily="34" charset="0"/>
                <a:cs typeface="Arial" panose="020B0604020202020204" pitchFamily="34" charset="0"/>
              </a:rPr>
              <a:t>asari_pcpfm_tutorials</a:t>
            </a:r>
            <a:endParaRPr lang="en-US" sz="2000" dirty="0">
              <a:solidFill>
                <a:srgbClr val="0070C0"/>
              </a:solidFill>
              <a:latin typeface="Arial" panose="020B0604020202020204" pitchFamily="34" charset="0"/>
              <a:cs typeface="Arial" panose="020B0604020202020204" pitchFamily="34" charset="0"/>
            </a:endParaRPr>
          </a:p>
        </p:txBody>
      </p:sp>
      <p:pic>
        <p:nvPicPr>
          <p:cNvPr id="8" name="Picture 7" descr="A qr code on a white background&#10;&#10;Description automatically generated">
            <a:extLst>
              <a:ext uri="{FF2B5EF4-FFF2-40B4-BE49-F238E27FC236}">
                <a16:creationId xmlns:a16="http://schemas.microsoft.com/office/drawing/2014/main" id="{64C997EB-CC7A-C538-1238-5F92D131C828}"/>
              </a:ext>
            </a:extLst>
          </p:cNvPr>
          <p:cNvPicPr>
            <a:picLocks noChangeAspect="1"/>
          </p:cNvPicPr>
          <p:nvPr/>
        </p:nvPicPr>
        <p:blipFill>
          <a:blip r:embed="rId4"/>
          <a:stretch>
            <a:fillRect/>
          </a:stretch>
        </p:blipFill>
        <p:spPr>
          <a:xfrm>
            <a:off x="8674850" y="3752303"/>
            <a:ext cx="2361131" cy="2385306"/>
          </a:xfrm>
          <a:prstGeom prst="rect">
            <a:avLst/>
          </a:prstGeom>
        </p:spPr>
      </p:pic>
    </p:spTree>
    <p:extLst>
      <p:ext uri="{BB962C8B-B14F-4D97-AF65-F5344CB8AC3E}">
        <p14:creationId xmlns:p14="http://schemas.microsoft.com/office/powerpoint/2010/main" val="80970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An elution peak in LC-MS data</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302" y="1980671"/>
            <a:ext cx="5833868" cy="3873500"/>
          </a:xfrm>
        </p:spPr>
      </p:pic>
      <p:sp>
        <p:nvSpPr>
          <p:cNvPr id="5" name="TextBox 4">
            <a:extLst>
              <a:ext uri="{FF2B5EF4-FFF2-40B4-BE49-F238E27FC236}">
                <a16:creationId xmlns:a16="http://schemas.microsoft.com/office/drawing/2014/main" id="{B7889077-D203-3BF3-E5AC-50A7EE755CA8}"/>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
        <p:nvSpPr>
          <p:cNvPr id="8" name="TextBox 7">
            <a:extLst>
              <a:ext uri="{FF2B5EF4-FFF2-40B4-BE49-F238E27FC236}">
                <a16:creationId xmlns:a16="http://schemas.microsoft.com/office/drawing/2014/main" id="{37938703-C5BA-B780-D712-ACEB816D803F}"/>
              </a:ext>
            </a:extLst>
          </p:cNvPr>
          <p:cNvSpPr txBox="1"/>
          <p:nvPr/>
        </p:nvSpPr>
        <p:spPr>
          <a:xfrm rot="16200000">
            <a:off x="3116754" y="3914037"/>
            <a:ext cx="1329734" cy="369332"/>
          </a:xfrm>
          <a:prstGeom prst="rect">
            <a:avLst/>
          </a:prstGeom>
          <a:noFill/>
        </p:spPr>
        <p:txBody>
          <a:bodyPr wrap="square" rtlCol="0">
            <a:spAutoFit/>
          </a:bodyPr>
          <a:lstStyle/>
          <a:p>
            <a:pPr algn="ctr"/>
            <a:r>
              <a:rPr lang="en-US" dirty="0"/>
              <a:t>m/z</a:t>
            </a:r>
          </a:p>
        </p:txBody>
      </p:sp>
      <p:pic>
        <p:nvPicPr>
          <p:cNvPr id="9" name="Picture 8">
            <a:extLst>
              <a:ext uri="{FF2B5EF4-FFF2-40B4-BE49-F238E27FC236}">
                <a16:creationId xmlns:a16="http://schemas.microsoft.com/office/drawing/2014/main" id="{02BB4C11-421E-3DDB-1F9B-487738D0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10" y="2137245"/>
            <a:ext cx="1285437" cy="3922916"/>
          </a:xfrm>
          <a:prstGeom prst="rect">
            <a:avLst/>
          </a:prstGeom>
        </p:spPr>
      </p:pic>
      <p:sp>
        <p:nvSpPr>
          <p:cNvPr id="10" name="Bent Arrow 9">
            <a:extLst>
              <a:ext uri="{FF2B5EF4-FFF2-40B4-BE49-F238E27FC236}">
                <a16:creationId xmlns:a16="http://schemas.microsoft.com/office/drawing/2014/main" id="{228D78A0-2D6F-0A89-07C6-A4B57414D2C5}"/>
              </a:ext>
            </a:extLst>
          </p:cNvPr>
          <p:cNvSpPr/>
          <p:nvPr/>
        </p:nvSpPr>
        <p:spPr>
          <a:xfrm rot="10800000">
            <a:off x="3161488" y="2645923"/>
            <a:ext cx="2480554" cy="1011677"/>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450632A-12A2-B284-A46B-021792C74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spTree>
    <p:extLst>
      <p:ext uri="{BB962C8B-B14F-4D97-AF65-F5344CB8AC3E}">
        <p14:creationId xmlns:p14="http://schemas.microsoft.com/office/powerpoint/2010/main" val="347917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Not all peaks look good</a:t>
            </a:r>
            <a:endParaRPr lang="en-US" sz="3200" b="0" dirty="0">
              <a:solidFill>
                <a:srgbClr val="0070C0"/>
              </a:solidFill>
              <a:effectLst/>
              <a:latin typeface="Arial" panose="020B0604020202020204" pitchFamily="34" charset="0"/>
              <a:ea typeface="Times New Roman" panose="02020603050405020304" pitchFamily="18" charset="0"/>
            </a:endParaRPr>
          </a:p>
        </p:txBody>
      </p:sp>
      <p:pic>
        <p:nvPicPr>
          <p:cNvPr id="7" name="Picture 6" descr="Chart&#10;&#10;Description automatically generated with medium confidence">
            <a:extLst>
              <a:ext uri="{FF2B5EF4-FFF2-40B4-BE49-F238E27FC236}">
                <a16:creationId xmlns:a16="http://schemas.microsoft.com/office/drawing/2014/main" id="{907ED48B-EB5C-11EF-6325-77BCFB67A901}"/>
              </a:ext>
            </a:extLst>
          </p:cNvPr>
          <p:cNvPicPr>
            <a:picLocks noChangeAspect="1"/>
          </p:cNvPicPr>
          <p:nvPr/>
        </p:nvPicPr>
        <p:blipFill>
          <a:blip r:embed="rId2"/>
          <a:stretch>
            <a:fillRect/>
          </a:stretch>
        </p:blipFill>
        <p:spPr>
          <a:xfrm>
            <a:off x="750066" y="2044972"/>
            <a:ext cx="1958663" cy="1378932"/>
          </a:xfrm>
          <a:prstGeom prst="rect">
            <a:avLst/>
          </a:prstGeom>
        </p:spPr>
      </p:pic>
      <p:pic>
        <p:nvPicPr>
          <p:cNvPr id="12" name="Picture 11">
            <a:extLst>
              <a:ext uri="{FF2B5EF4-FFF2-40B4-BE49-F238E27FC236}">
                <a16:creationId xmlns:a16="http://schemas.microsoft.com/office/drawing/2014/main" id="{0067C535-12B9-D0DF-3333-70C600E5AF40}"/>
              </a:ext>
            </a:extLst>
          </p:cNvPr>
          <p:cNvPicPr>
            <a:picLocks noChangeAspect="1"/>
          </p:cNvPicPr>
          <p:nvPr/>
        </p:nvPicPr>
        <p:blipFill>
          <a:blip r:embed="rId3"/>
          <a:stretch>
            <a:fillRect/>
          </a:stretch>
        </p:blipFill>
        <p:spPr>
          <a:xfrm>
            <a:off x="3542355" y="2003113"/>
            <a:ext cx="2447244" cy="1425887"/>
          </a:xfrm>
          <a:prstGeom prst="rect">
            <a:avLst/>
          </a:prstGeom>
        </p:spPr>
      </p:pic>
      <p:sp>
        <p:nvSpPr>
          <p:cNvPr id="13" name="TextBox 12">
            <a:extLst>
              <a:ext uri="{FF2B5EF4-FFF2-40B4-BE49-F238E27FC236}">
                <a16:creationId xmlns:a16="http://schemas.microsoft.com/office/drawing/2014/main" id="{09B9F85A-EE45-AC98-6C45-0D5C148BE443}"/>
              </a:ext>
            </a:extLst>
          </p:cNvPr>
          <p:cNvSpPr txBox="1"/>
          <p:nvPr/>
        </p:nvSpPr>
        <p:spPr>
          <a:xfrm>
            <a:off x="4996012" y="2106471"/>
            <a:ext cx="1053584" cy="498751"/>
          </a:xfrm>
          <a:prstGeom prst="rect">
            <a:avLst/>
          </a:prstGeom>
          <a:noFill/>
        </p:spPr>
        <p:txBody>
          <a:bodyPr wrap="square">
            <a:spAutoFit/>
          </a:bodyPr>
          <a:lstStyle/>
          <a:p>
            <a:r>
              <a:rPr lang="en-US" sz="1000" dirty="0"/>
              <a:t>m/z 160.0614 height 1E7</a:t>
            </a:r>
          </a:p>
        </p:txBody>
      </p:sp>
      <p:sp>
        <p:nvSpPr>
          <p:cNvPr id="14" name="TextBox 13">
            <a:extLst>
              <a:ext uri="{FF2B5EF4-FFF2-40B4-BE49-F238E27FC236}">
                <a16:creationId xmlns:a16="http://schemas.microsoft.com/office/drawing/2014/main" id="{B7934ACD-B609-37DA-76B0-743D2196D91B}"/>
              </a:ext>
            </a:extLst>
          </p:cNvPr>
          <p:cNvSpPr txBox="1"/>
          <p:nvPr/>
        </p:nvSpPr>
        <p:spPr>
          <a:xfrm>
            <a:off x="2166378" y="2106630"/>
            <a:ext cx="996291" cy="400110"/>
          </a:xfrm>
          <a:prstGeom prst="rect">
            <a:avLst/>
          </a:prstGeom>
          <a:noFill/>
        </p:spPr>
        <p:txBody>
          <a:bodyPr wrap="square">
            <a:spAutoFit/>
          </a:bodyPr>
          <a:lstStyle/>
          <a:p>
            <a:r>
              <a:rPr lang="en-US" sz="1000" dirty="0"/>
              <a:t>m/z 164.0716</a:t>
            </a:r>
          </a:p>
          <a:p>
            <a:r>
              <a:rPr lang="en-US" sz="1000" dirty="0"/>
              <a:t> height 5E7</a:t>
            </a:r>
          </a:p>
        </p:txBody>
      </p:sp>
      <p:sp>
        <p:nvSpPr>
          <p:cNvPr id="15" name="Rectangle 14">
            <a:extLst>
              <a:ext uri="{FF2B5EF4-FFF2-40B4-BE49-F238E27FC236}">
                <a16:creationId xmlns:a16="http://schemas.microsoft.com/office/drawing/2014/main" id="{87CA68E6-EC2C-817E-EDB5-5D27FA0D712C}"/>
              </a:ext>
            </a:extLst>
          </p:cNvPr>
          <p:cNvSpPr/>
          <p:nvPr/>
        </p:nvSpPr>
        <p:spPr>
          <a:xfrm>
            <a:off x="3440576" y="2003114"/>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6" name="Rectangle 15">
            <a:extLst>
              <a:ext uri="{FF2B5EF4-FFF2-40B4-BE49-F238E27FC236}">
                <a16:creationId xmlns:a16="http://schemas.microsoft.com/office/drawing/2014/main" id="{F761F41B-0AE3-EFBC-2D53-F8FA9D11D1B8}"/>
              </a:ext>
            </a:extLst>
          </p:cNvPr>
          <p:cNvSpPr/>
          <p:nvPr/>
        </p:nvSpPr>
        <p:spPr>
          <a:xfrm>
            <a:off x="642028" y="1990565"/>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7" name="Rectangle 16">
            <a:extLst>
              <a:ext uri="{FF2B5EF4-FFF2-40B4-BE49-F238E27FC236}">
                <a16:creationId xmlns:a16="http://schemas.microsoft.com/office/drawing/2014/main" id="{751CA329-86B3-2394-C80F-295C1BAF950D}"/>
              </a:ext>
            </a:extLst>
          </p:cNvPr>
          <p:cNvSpPr/>
          <p:nvPr/>
        </p:nvSpPr>
        <p:spPr>
          <a:xfrm>
            <a:off x="3445199" y="3801031"/>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18" name="TextBox 17">
            <a:extLst>
              <a:ext uri="{FF2B5EF4-FFF2-40B4-BE49-F238E27FC236}">
                <a16:creationId xmlns:a16="http://schemas.microsoft.com/office/drawing/2014/main" id="{D268B4EE-583C-0EBD-ABAD-85467BBA2894}"/>
              </a:ext>
            </a:extLst>
          </p:cNvPr>
          <p:cNvSpPr txBox="1"/>
          <p:nvPr/>
        </p:nvSpPr>
        <p:spPr>
          <a:xfrm>
            <a:off x="4028800" y="1712632"/>
            <a:ext cx="1406803" cy="276999"/>
          </a:xfrm>
          <a:prstGeom prst="rect">
            <a:avLst/>
          </a:prstGeom>
          <a:solidFill>
            <a:schemeClr val="bg1"/>
          </a:solidFill>
        </p:spPr>
        <p:txBody>
          <a:bodyPr wrap="square" rtlCol="0">
            <a:spAutoFit/>
          </a:bodyPr>
          <a:lstStyle/>
          <a:p>
            <a:pPr algn="ctr"/>
            <a:r>
              <a:rPr lang="en-US" sz="1200"/>
              <a:t>Complex, low noise</a:t>
            </a:r>
            <a:endParaRPr lang="en-US" sz="1200" dirty="0"/>
          </a:p>
        </p:txBody>
      </p:sp>
      <p:sp>
        <p:nvSpPr>
          <p:cNvPr id="19" name="TextBox 18">
            <a:extLst>
              <a:ext uri="{FF2B5EF4-FFF2-40B4-BE49-F238E27FC236}">
                <a16:creationId xmlns:a16="http://schemas.microsoft.com/office/drawing/2014/main" id="{9986F6A4-6808-CEA7-BFB3-A7E549861179}"/>
              </a:ext>
            </a:extLst>
          </p:cNvPr>
          <p:cNvSpPr txBox="1"/>
          <p:nvPr/>
        </p:nvSpPr>
        <p:spPr>
          <a:xfrm>
            <a:off x="4062574" y="3510225"/>
            <a:ext cx="1406803" cy="276999"/>
          </a:xfrm>
          <a:prstGeom prst="rect">
            <a:avLst/>
          </a:prstGeom>
          <a:solidFill>
            <a:schemeClr val="bg1"/>
          </a:solidFill>
        </p:spPr>
        <p:txBody>
          <a:bodyPr wrap="square" rtlCol="0">
            <a:spAutoFit/>
          </a:bodyPr>
          <a:lstStyle/>
          <a:p>
            <a:pPr algn="ctr"/>
            <a:r>
              <a:rPr lang="en-US" sz="1200" dirty="0"/>
              <a:t>Ugly</a:t>
            </a:r>
          </a:p>
        </p:txBody>
      </p:sp>
      <p:sp>
        <p:nvSpPr>
          <p:cNvPr id="20" name="TextBox 19">
            <a:extLst>
              <a:ext uri="{FF2B5EF4-FFF2-40B4-BE49-F238E27FC236}">
                <a16:creationId xmlns:a16="http://schemas.microsoft.com/office/drawing/2014/main" id="{62B399C7-8288-4150-1F80-E75AFA66B28E}"/>
              </a:ext>
            </a:extLst>
          </p:cNvPr>
          <p:cNvSpPr txBox="1"/>
          <p:nvPr/>
        </p:nvSpPr>
        <p:spPr>
          <a:xfrm>
            <a:off x="1219660" y="1705581"/>
            <a:ext cx="1496356" cy="276999"/>
          </a:xfrm>
          <a:prstGeom prst="rect">
            <a:avLst/>
          </a:prstGeom>
          <a:solidFill>
            <a:schemeClr val="bg1"/>
          </a:solidFill>
        </p:spPr>
        <p:txBody>
          <a:bodyPr wrap="square" rtlCol="0">
            <a:spAutoFit/>
          </a:bodyPr>
          <a:lstStyle/>
          <a:p>
            <a:pPr algn="ctr"/>
            <a:r>
              <a:rPr lang="en-US" sz="1200" dirty="0"/>
              <a:t>Good</a:t>
            </a:r>
          </a:p>
        </p:txBody>
      </p:sp>
      <p:pic>
        <p:nvPicPr>
          <p:cNvPr id="21" name="Picture 20">
            <a:extLst>
              <a:ext uri="{FF2B5EF4-FFF2-40B4-BE49-F238E27FC236}">
                <a16:creationId xmlns:a16="http://schemas.microsoft.com/office/drawing/2014/main" id="{2A1B57D3-7450-3575-D10D-268E4EE107B4}"/>
              </a:ext>
            </a:extLst>
          </p:cNvPr>
          <p:cNvPicPr>
            <a:picLocks noChangeAspect="1"/>
          </p:cNvPicPr>
          <p:nvPr/>
        </p:nvPicPr>
        <p:blipFill>
          <a:blip r:embed="rId4"/>
          <a:stretch>
            <a:fillRect/>
          </a:stretch>
        </p:blipFill>
        <p:spPr>
          <a:xfrm>
            <a:off x="750066" y="3915472"/>
            <a:ext cx="2473911" cy="1322530"/>
          </a:xfrm>
          <a:prstGeom prst="rect">
            <a:avLst/>
          </a:prstGeom>
        </p:spPr>
      </p:pic>
      <p:sp>
        <p:nvSpPr>
          <p:cNvPr id="22" name="TextBox 21">
            <a:extLst>
              <a:ext uri="{FF2B5EF4-FFF2-40B4-BE49-F238E27FC236}">
                <a16:creationId xmlns:a16="http://schemas.microsoft.com/office/drawing/2014/main" id="{40527339-A319-4613-BE9C-A14964767EB0}"/>
              </a:ext>
            </a:extLst>
          </p:cNvPr>
          <p:cNvSpPr txBox="1"/>
          <p:nvPr/>
        </p:nvSpPr>
        <p:spPr>
          <a:xfrm>
            <a:off x="2161630" y="3915631"/>
            <a:ext cx="996291" cy="498592"/>
          </a:xfrm>
          <a:prstGeom prst="rect">
            <a:avLst/>
          </a:prstGeom>
          <a:noFill/>
        </p:spPr>
        <p:txBody>
          <a:bodyPr wrap="square">
            <a:spAutoFit/>
          </a:bodyPr>
          <a:lstStyle/>
          <a:p>
            <a:r>
              <a:rPr lang="en-US" sz="1000" dirty="0"/>
              <a:t>m/z 90.0277 height 1E6</a:t>
            </a:r>
          </a:p>
        </p:txBody>
      </p:sp>
      <p:sp>
        <p:nvSpPr>
          <p:cNvPr id="23" name="Rectangle 22">
            <a:extLst>
              <a:ext uri="{FF2B5EF4-FFF2-40B4-BE49-F238E27FC236}">
                <a16:creationId xmlns:a16="http://schemas.microsoft.com/office/drawing/2014/main" id="{B9E40503-7F2E-31EE-2192-E5E05AE81901}"/>
              </a:ext>
            </a:extLst>
          </p:cNvPr>
          <p:cNvSpPr/>
          <p:nvPr/>
        </p:nvSpPr>
        <p:spPr>
          <a:xfrm>
            <a:off x="637280" y="3799566"/>
            <a:ext cx="2650801" cy="1477610"/>
          </a:xfrm>
          <a:prstGeom prst="rect">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tx1"/>
              </a:solidFill>
            </a:endParaRPr>
          </a:p>
        </p:txBody>
      </p:sp>
      <p:sp>
        <p:nvSpPr>
          <p:cNvPr id="24" name="TextBox 23">
            <a:extLst>
              <a:ext uri="{FF2B5EF4-FFF2-40B4-BE49-F238E27FC236}">
                <a16:creationId xmlns:a16="http://schemas.microsoft.com/office/drawing/2014/main" id="{FB0CE7D3-E34B-97C1-851D-68ACBC2ECC67}"/>
              </a:ext>
            </a:extLst>
          </p:cNvPr>
          <p:cNvSpPr txBox="1"/>
          <p:nvPr/>
        </p:nvSpPr>
        <p:spPr>
          <a:xfrm>
            <a:off x="1214912" y="3514582"/>
            <a:ext cx="1496356" cy="276999"/>
          </a:xfrm>
          <a:prstGeom prst="rect">
            <a:avLst/>
          </a:prstGeom>
          <a:solidFill>
            <a:schemeClr val="bg1"/>
          </a:solidFill>
        </p:spPr>
        <p:txBody>
          <a:bodyPr wrap="square" rtlCol="0">
            <a:spAutoFit/>
          </a:bodyPr>
          <a:lstStyle/>
          <a:p>
            <a:pPr algn="ctr"/>
            <a:r>
              <a:rPr lang="en-US" sz="1200" dirty="0"/>
              <a:t>Complex</a:t>
            </a:r>
            <a:r>
              <a:rPr lang="en-US" sz="1200"/>
              <a:t>, high noise</a:t>
            </a:r>
            <a:endParaRPr lang="en-US" sz="1200" dirty="0"/>
          </a:p>
        </p:txBody>
      </p:sp>
      <p:pic>
        <p:nvPicPr>
          <p:cNvPr id="25" name="Picture 24" descr="Chart, scatter chart&#10;&#10;Description automatically generated">
            <a:extLst>
              <a:ext uri="{FF2B5EF4-FFF2-40B4-BE49-F238E27FC236}">
                <a16:creationId xmlns:a16="http://schemas.microsoft.com/office/drawing/2014/main" id="{B9381563-987A-95F7-0DF7-12C42532EC3C}"/>
              </a:ext>
            </a:extLst>
          </p:cNvPr>
          <p:cNvPicPr>
            <a:picLocks noChangeAspect="1"/>
          </p:cNvPicPr>
          <p:nvPr/>
        </p:nvPicPr>
        <p:blipFill rotWithShape="1">
          <a:blip r:embed="rId5"/>
          <a:srcRect l="-4282" t="-1805" r="4282" b="1805"/>
          <a:stretch/>
        </p:blipFill>
        <p:spPr>
          <a:xfrm>
            <a:off x="3379164" y="3957756"/>
            <a:ext cx="2660460" cy="1285953"/>
          </a:xfrm>
          <a:prstGeom prst="rect">
            <a:avLst/>
          </a:prstGeom>
        </p:spPr>
      </p:pic>
      <p:sp>
        <p:nvSpPr>
          <p:cNvPr id="26" name="TextBox 25">
            <a:extLst>
              <a:ext uri="{FF2B5EF4-FFF2-40B4-BE49-F238E27FC236}">
                <a16:creationId xmlns:a16="http://schemas.microsoft.com/office/drawing/2014/main" id="{0E4A8092-306C-BC62-CB1E-91129ED6B5AF}"/>
              </a:ext>
            </a:extLst>
          </p:cNvPr>
          <p:cNvSpPr txBox="1"/>
          <p:nvPr/>
        </p:nvSpPr>
        <p:spPr>
          <a:xfrm>
            <a:off x="4996012" y="3915551"/>
            <a:ext cx="1053584" cy="400110"/>
          </a:xfrm>
          <a:prstGeom prst="rect">
            <a:avLst/>
          </a:prstGeom>
          <a:noFill/>
        </p:spPr>
        <p:txBody>
          <a:bodyPr wrap="square">
            <a:spAutoFit/>
          </a:bodyPr>
          <a:lstStyle/>
          <a:p>
            <a:r>
              <a:rPr lang="en-US" sz="1000" dirty="0"/>
              <a:t>m/z 96.9762</a:t>
            </a:r>
          </a:p>
          <a:p>
            <a:r>
              <a:rPr lang="en-US" sz="1000" dirty="0"/>
              <a:t>height 1E6</a:t>
            </a:r>
          </a:p>
        </p:txBody>
      </p:sp>
      <p:pic>
        <p:nvPicPr>
          <p:cNvPr id="27" name="Picture 26" descr="A screenshot of a computer screen&#10;&#10;Description automatically generated">
            <a:extLst>
              <a:ext uri="{FF2B5EF4-FFF2-40B4-BE49-F238E27FC236}">
                <a16:creationId xmlns:a16="http://schemas.microsoft.com/office/drawing/2014/main" id="{A3948F84-9FFF-9D06-60EB-EBF8F67FF48C}"/>
              </a:ext>
            </a:extLst>
          </p:cNvPr>
          <p:cNvPicPr>
            <a:picLocks noChangeAspect="1"/>
          </p:cNvPicPr>
          <p:nvPr/>
        </p:nvPicPr>
        <p:blipFill>
          <a:blip r:embed="rId6"/>
          <a:stretch>
            <a:fillRect/>
          </a:stretch>
        </p:blipFill>
        <p:spPr>
          <a:xfrm>
            <a:off x="6722625" y="2003113"/>
            <a:ext cx="5310080" cy="3176045"/>
          </a:xfrm>
          <a:prstGeom prst="rect">
            <a:avLst/>
          </a:prstGeom>
        </p:spPr>
      </p:pic>
    </p:spTree>
    <p:extLst>
      <p:ext uri="{BB962C8B-B14F-4D97-AF65-F5344CB8AC3E}">
        <p14:creationId xmlns:p14="http://schemas.microsoft.com/office/powerpoint/2010/main" val="3789199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E0A8-044C-1D6E-285C-DB39F759E262}"/>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F663FAEE-A1C0-C1EE-6EE5-CB2F623EA2D3}"/>
              </a:ext>
            </a:extLst>
          </p:cNvPr>
          <p:cNvGrpSpPr/>
          <p:nvPr/>
        </p:nvGrpSpPr>
        <p:grpSpPr>
          <a:xfrm>
            <a:off x="6317297" y="2446250"/>
            <a:ext cx="2331404" cy="2347905"/>
            <a:chOff x="6581907" y="2302165"/>
            <a:chExt cx="2331404" cy="2347905"/>
          </a:xfrm>
        </p:grpSpPr>
        <p:cxnSp>
          <p:nvCxnSpPr>
            <p:cNvPr id="7" name="Straight Connector 6">
              <a:extLst>
                <a:ext uri="{FF2B5EF4-FFF2-40B4-BE49-F238E27FC236}">
                  <a16:creationId xmlns:a16="http://schemas.microsoft.com/office/drawing/2014/main" id="{5BC6223F-3A8F-21EC-8BE7-4CE479BA776F}"/>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7A6EA4-E4B2-D3F9-E384-71FCA24AD8C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6FAC96-9C00-F764-875F-67A7B4B15E6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37AD120E-A97C-6835-5569-AB0C7507530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281AB06C-D426-5B20-B6A3-E15DFD25FDD0}"/>
                </a:ext>
              </a:extLst>
            </p:cNvPr>
            <p:cNvSpPr/>
            <p:nvPr/>
          </p:nvSpPr>
          <p:spPr>
            <a:xfrm>
              <a:off x="7315738" y="244081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796BAC-AB91-E808-8004-78ADD3D9585A}"/>
                </a:ext>
              </a:extLst>
            </p:cNvPr>
            <p:cNvSpPr/>
            <p:nvPr/>
          </p:nvSpPr>
          <p:spPr>
            <a:xfrm>
              <a:off x="7942417" y="279089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73769C-361D-5225-67F4-A36FF791BAED}"/>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9EC432-CCF5-0548-35D1-3E068CE1C42F}"/>
                </a:ext>
              </a:extLst>
            </p:cNvPr>
            <p:cNvSpPr/>
            <p:nvPr/>
          </p:nvSpPr>
          <p:spPr>
            <a:xfrm>
              <a:off x="8368086" y="372118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8CD66150-9A66-6B38-D351-8F05D30B656D}"/>
              </a:ext>
            </a:extLst>
          </p:cNvPr>
          <p:cNvCxnSpPr>
            <a:cxnSpLocks/>
          </p:cNvCxnSpPr>
          <p:nvPr/>
        </p:nvCxnSpPr>
        <p:spPr>
          <a:xfrm flipV="1">
            <a:off x="4667304" y="3634170"/>
            <a:ext cx="2565128" cy="15214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F0DB96BB-BDFD-CEEC-3280-8B12CE6ED5F8}"/>
              </a:ext>
            </a:extLst>
          </p:cNvPr>
          <p:cNvSpPr txBox="1"/>
          <p:nvPr/>
        </p:nvSpPr>
        <p:spPr>
          <a:xfrm>
            <a:off x="4636387" y="3955924"/>
            <a:ext cx="1957542" cy="369332"/>
          </a:xfrm>
          <a:prstGeom prst="rect">
            <a:avLst/>
          </a:prstGeom>
          <a:noFill/>
        </p:spPr>
        <p:txBody>
          <a:bodyPr wrap="square" rtlCol="0">
            <a:spAutoFit/>
          </a:bodyPr>
          <a:lstStyle/>
          <a:p>
            <a:pPr algn="ctr"/>
            <a:r>
              <a:rPr lang="en-US" dirty="0"/>
              <a:t>Peak Detect</a:t>
            </a:r>
          </a:p>
        </p:txBody>
      </p:sp>
      <p:pic>
        <p:nvPicPr>
          <p:cNvPr id="24" name="Picture 23">
            <a:extLst>
              <a:ext uri="{FF2B5EF4-FFF2-40B4-BE49-F238E27FC236}">
                <a16:creationId xmlns:a16="http://schemas.microsoft.com/office/drawing/2014/main" id="{1FBDF202-F128-417C-9231-0B7B27B18F69}"/>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25" name="Google Shape;697;p15">
            <a:extLst>
              <a:ext uri="{FF2B5EF4-FFF2-40B4-BE49-F238E27FC236}">
                <a16:creationId xmlns:a16="http://schemas.microsoft.com/office/drawing/2014/main" id="{2169DF1E-1EFC-0A31-85F9-490D5659904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 Conventional</a:t>
            </a:r>
          </a:p>
        </p:txBody>
      </p:sp>
      <p:pic>
        <p:nvPicPr>
          <p:cNvPr id="26" name="Picture 25">
            <a:extLst>
              <a:ext uri="{FF2B5EF4-FFF2-40B4-BE49-F238E27FC236}">
                <a16:creationId xmlns:a16="http://schemas.microsoft.com/office/drawing/2014/main" id="{FFB938CE-9F44-99EE-DC16-BE03EBFE619F}"/>
              </a:ext>
            </a:extLst>
          </p:cNvPr>
          <p:cNvPicPr>
            <a:picLocks noChangeAspect="1"/>
          </p:cNvPicPr>
          <p:nvPr/>
        </p:nvPicPr>
        <p:blipFill rotWithShape="1">
          <a:blip r:embed="rId4">
            <a:extLst>
              <a:ext uri="{28A0092B-C50C-407E-A947-70E740481C1C}">
                <a14:useLocalDpi xmlns:a14="http://schemas.microsoft.com/office/drawing/2010/main" val="0"/>
              </a:ext>
            </a:extLst>
          </a:blip>
          <a:srcRect t="50822"/>
          <a:stretch/>
        </p:blipFill>
        <p:spPr>
          <a:xfrm>
            <a:off x="3434937" y="2681480"/>
            <a:ext cx="1285437" cy="1929196"/>
          </a:xfrm>
          <a:prstGeom prst="rect">
            <a:avLst/>
          </a:prstGeom>
        </p:spPr>
      </p:pic>
    </p:spTree>
    <p:extLst>
      <p:ext uri="{BB962C8B-B14F-4D97-AF65-F5344CB8AC3E}">
        <p14:creationId xmlns:p14="http://schemas.microsoft.com/office/powerpoint/2010/main" val="21246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C9F9BC-DF0A-1763-29E6-9687CBFBEFB6}"/>
              </a:ext>
            </a:extLst>
          </p:cNvPr>
          <p:cNvGrpSpPr/>
          <p:nvPr/>
        </p:nvGrpSpPr>
        <p:grpSpPr>
          <a:xfrm>
            <a:off x="3692792" y="1653632"/>
            <a:ext cx="5493705" cy="3690602"/>
            <a:chOff x="6581907" y="959468"/>
            <a:chExt cx="5493705" cy="3690602"/>
          </a:xfrm>
        </p:grpSpPr>
        <p:cxnSp>
          <p:nvCxnSpPr>
            <p:cNvPr id="7" name="Straight Connector 6">
              <a:extLst>
                <a:ext uri="{FF2B5EF4-FFF2-40B4-BE49-F238E27FC236}">
                  <a16:creationId xmlns:a16="http://schemas.microsoft.com/office/drawing/2014/main" id="{30B8681F-B3FA-9F62-4EBD-C1BD273FC00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D43FA5-0C9B-DF0A-FFA7-5BA9DD0014F9}"/>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CB8CD2-97AC-2F76-7B33-E52F7C1924E0}"/>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1" name="TextBox 10">
              <a:extLst>
                <a:ext uri="{FF2B5EF4-FFF2-40B4-BE49-F238E27FC236}">
                  <a16:creationId xmlns:a16="http://schemas.microsoft.com/office/drawing/2014/main" id="{ABE45484-8D35-4E15-6AE5-2646B9E8D8A2}"/>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14" name="Straight Connector 13">
              <a:extLst>
                <a:ext uri="{FF2B5EF4-FFF2-40B4-BE49-F238E27FC236}">
                  <a16:creationId xmlns:a16="http://schemas.microsoft.com/office/drawing/2014/main" id="{7F228DD2-E0DB-E596-90AE-1043B2AC371D}"/>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0827-F154-A6F7-2EC4-FC1B90C75FC4}"/>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16A685-460E-800B-6240-94FC77468CBD}"/>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17" name="TextBox 16">
              <a:extLst>
                <a:ext uri="{FF2B5EF4-FFF2-40B4-BE49-F238E27FC236}">
                  <a16:creationId xmlns:a16="http://schemas.microsoft.com/office/drawing/2014/main" id="{647FE4CB-013B-7A30-9FB5-7C0EB1EA8CF2}"/>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18" name="Oval 17">
              <a:extLst>
                <a:ext uri="{FF2B5EF4-FFF2-40B4-BE49-F238E27FC236}">
                  <a16:creationId xmlns:a16="http://schemas.microsoft.com/office/drawing/2014/main" id="{D8B998CC-36F7-09DE-678C-422474BD0B0E}"/>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A27AE-3E4D-1546-8575-82B83B0D1C9D}"/>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44F903-E6F4-52E9-E099-62D396640590}"/>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4B68DD-736C-BDFB-06E6-AB9B4C4C4927}"/>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EB2517-788F-DA60-E435-B9EB49E784A8}"/>
                </a:ext>
              </a:extLst>
            </p:cNvPr>
            <p:cNvSpPr/>
            <p:nvPr/>
          </p:nvSpPr>
          <p:spPr>
            <a:xfrm>
              <a:off x="8423267" y="2484375"/>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F43860-AE39-E070-8F20-CAD7F8851B57}"/>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AF4005-A548-A4FC-903E-08700DE12711}"/>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BB1512-3FC0-A120-F55C-222B88C09005}"/>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62FB5-477E-1CB2-859C-A5B50AB572F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2D35F4-F7A8-23F1-2700-4720C91E2BD8}"/>
                </a:ext>
              </a:extLst>
            </p:cNvPr>
            <p:cNvSpPr/>
            <p:nvPr/>
          </p:nvSpPr>
          <p:spPr>
            <a:xfrm>
              <a:off x="11611844" y="114167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159B7D8-C2A7-551A-32B0-2BD86C869089}"/>
                </a:ext>
              </a:extLst>
            </p:cNvPr>
            <p:cNvCxnSpPr>
              <a:stCxn id="23" idx="3"/>
              <a:endCxn id="18" idx="7"/>
            </p:cNvCxnSpPr>
            <p:nvPr/>
          </p:nvCxnSpPr>
          <p:spPr>
            <a:xfrm flipH="1">
              <a:off x="7470491" y="1252872"/>
              <a:ext cx="3060375" cy="121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E8B190-6048-B9DE-2FE8-69601D8E1C9A}"/>
                </a:ext>
              </a:extLst>
            </p:cNvPr>
            <p:cNvCxnSpPr>
              <a:cxnSpLocks/>
              <a:stCxn id="24" idx="3"/>
              <a:endCxn id="19" idx="6"/>
            </p:cNvCxnSpPr>
            <p:nvPr/>
          </p:nvCxnSpPr>
          <p:spPr>
            <a:xfrm flipH="1">
              <a:off x="8123721" y="1602951"/>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8072A-DBC0-9329-D88C-1F0219949438}"/>
                </a:ext>
              </a:extLst>
            </p:cNvPr>
            <p:cNvCxnSpPr>
              <a:cxnSpLocks/>
              <a:stCxn id="27" idx="2"/>
              <a:endCxn id="22" idx="7"/>
            </p:cNvCxnSpPr>
            <p:nvPr/>
          </p:nvCxnSpPr>
          <p:spPr>
            <a:xfrm flipH="1">
              <a:off x="8578020" y="1232330"/>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9AC439-862E-D5B3-D50D-ABD72D90D2BD}"/>
                </a:ext>
              </a:extLst>
            </p:cNvPr>
            <p:cNvCxnSpPr>
              <a:cxnSpLocks/>
              <a:stCxn id="25" idx="2"/>
              <a:endCxn id="20" idx="7"/>
            </p:cNvCxnSpPr>
            <p:nvPr/>
          </p:nvCxnSpPr>
          <p:spPr>
            <a:xfrm flipH="1">
              <a:off x="7863315" y="2056736"/>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D6B920-8D79-5367-FE9A-F261AF6A9F51}"/>
                </a:ext>
              </a:extLst>
            </p:cNvPr>
            <p:cNvCxnSpPr>
              <a:cxnSpLocks/>
              <a:stCxn id="26" idx="2"/>
              <a:endCxn id="21" idx="7"/>
            </p:cNvCxnSpPr>
            <p:nvPr/>
          </p:nvCxnSpPr>
          <p:spPr>
            <a:xfrm flipH="1">
              <a:off x="8522839" y="2469142"/>
              <a:ext cx="3033824" cy="127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sp>
        <p:nvSpPr>
          <p:cNvPr id="71" name="TextBox 70">
            <a:extLst>
              <a:ext uri="{FF2B5EF4-FFF2-40B4-BE49-F238E27FC236}">
                <a16:creationId xmlns:a16="http://schemas.microsoft.com/office/drawing/2014/main" id="{85770C6C-D4DC-1147-C177-8741E0160333}"/>
              </a:ext>
            </a:extLst>
          </p:cNvPr>
          <p:cNvSpPr txBox="1"/>
          <p:nvPr/>
        </p:nvSpPr>
        <p:spPr>
          <a:xfrm>
            <a:off x="4242062" y="5394915"/>
            <a:ext cx="1803784" cy="369332"/>
          </a:xfrm>
          <a:prstGeom prst="rect">
            <a:avLst/>
          </a:prstGeom>
          <a:noFill/>
        </p:spPr>
        <p:txBody>
          <a:bodyPr wrap="square" rtlCol="0">
            <a:spAutoFit/>
          </a:bodyPr>
          <a:lstStyle/>
          <a:p>
            <a:pPr algn="ctr"/>
            <a:r>
              <a:rPr lang="en-US" dirty="0"/>
              <a:t>Sample 1</a:t>
            </a:r>
          </a:p>
        </p:txBody>
      </p:sp>
      <p:sp>
        <p:nvSpPr>
          <p:cNvPr id="80" name="TextBox 79">
            <a:extLst>
              <a:ext uri="{FF2B5EF4-FFF2-40B4-BE49-F238E27FC236}">
                <a16:creationId xmlns:a16="http://schemas.microsoft.com/office/drawing/2014/main" id="{33732DCE-4E47-CDDE-7BAC-BB2BCDFCD7EE}"/>
              </a:ext>
            </a:extLst>
          </p:cNvPr>
          <p:cNvSpPr txBox="1"/>
          <p:nvPr/>
        </p:nvSpPr>
        <p:spPr>
          <a:xfrm>
            <a:off x="7433547" y="4119336"/>
            <a:ext cx="1803784" cy="369332"/>
          </a:xfrm>
          <a:prstGeom prst="rect">
            <a:avLst/>
          </a:prstGeom>
          <a:noFill/>
        </p:spPr>
        <p:txBody>
          <a:bodyPr wrap="square" rtlCol="0">
            <a:spAutoFit/>
          </a:bodyPr>
          <a:lstStyle/>
          <a:p>
            <a:pPr algn="ctr"/>
            <a:r>
              <a:rPr lang="en-US" dirty="0"/>
              <a:t>Sample 2</a:t>
            </a:r>
          </a:p>
        </p:txBody>
      </p:sp>
    </p:spTree>
    <p:extLst>
      <p:ext uri="{BB962C8B-B14F-4D97-AF65-F5344CB8AC3E}">
        <p14:creationId xmlns:p14="http://schemas.microsoft.com/office/powerpoint/2010/main" val="39776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128B-2992-14B8-EABE-A7646DC562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68EE06-6AED-0E8F-52AA-F1F0963C39A0}"/>
              </a:ext>
            </a:extLst>
          </p:cNvPr>
          <p:cNvPicPr>
            <a:picLocks noChangeAspect="1"/>
          </p:cNvPicPr>
          <p:nvPr/>
        </p:nvPicPr>
        <p:blipFill>
          <a:blip r:embed="rId3"/>
          <a:stretch>
            <a:fillRect/>
          </a:stretch>
        </p:blipFill>
        <p:spPr>
          <a:xfrm>
            <a:off x="775439" y="1431377"/>
            <a:ext cx="1905844" cy="3444507"/>
          </a:xfrm>
          <a:prstGeom prst="rect">
            <a:avLst/>
          </a:prstGeom>
        </p:spPr>
      </p:pic>
      <p:sp>
        <p:nvSpPr>
          <p:cNvPr id="6" name="Google Shape;697;p15">
            <a:extLst>
              <a:ext uri="{FF2B5EF4-FFF2-40B4-BE49-F238E27FC236}">
                <a16:creationId xmlns:a16="http://schemas.microsoft.com/office/drawing/2014/main" id="{FDFAE6F4-8698-AF74-09FE-4D8097A734F7}"/>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Correspondence by elution peaks</a:t>
            </a:r>
            <a:endParaRPr lang="en-US" sz="3200" b="0" dirty="0">
              <a:solidFill>
                <a:srgbClr val="0070C0"/>
              </a:solidFill>
              <a:effectLst/>
              <a:latin typeface="Arial" panose="020B0604020202020204" pitchFamily="34" charset="0"/>
              <a:ea typeface="Times New Roman" panose="02020603050405020304" pitchFamily="18" charset="0"/>
            </a:endParaRPr>
          </a:p>
        </p:txBody>
      </p:sp>
      <p:grpSp>
        <p:nvGrpSpPr>
          <p:cNvPr id="3" name="Group 2">
            <a:extLst>
              <a:ext uri="{FF2B5EF4-FFF2-40B4-BE49-F238E27FC236}">
                <a16:creationId xmlns:a16="http://schemas.microsoft.com/office/drawing/2014/main" id="{701112C9-0ABC-59DB-8520-05547FD34C5B}"/>
              </a:ext>
            </a:extLst>
          </p:cNvPr>
          <p:cNvGrpSpPr/>
          <p:nvPr/>
        </p:nvGrpSpPr>
        <p:grpSpPr>
          <a:xfrm>
            <a:off x="3848435" y="1251299"/>
            <a:ext cx="5493705" cy="5156204"/>
            <a:chOff x="6581907" y="959468"/>
            <a:chExt cx="5493705" cy="5156204"/>
          </a:xfrm>
        </p:grpSpPr>
        <p:cxnSp>
          <p:nvCxnSpPr>
            <p:cNvPr id="5" name="Straight Connector 4">
              <a:extLst>
                <a:ext uri="{FF2B5EF4-FFF2-40B4-BE49-F238E27FC236}">
                  <a16:creationId xmlns:a16="http://schemas.microsoft.com/office/drawing/2014/main" id="{61977750-75BF-B6C1-4207-4E5BD47982D3}"/>
                </a:ext>
              </a:extLst>
            </p:cNvPr>
            <p:cNvCxnSpPr/>
            <p:nvPr/>
          </p:nvCxnSpPr>
          <p:spPr>
            <a:xfrm>
              <a:off x="7087138" y="2302165"/>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DB0032-71EF-E1B9-9905-61B20E5D05EA}"/>
                </a:ext>
              </a:extLst>
            </p:cNvPr>
            <p:cNvCxnSpPr>
              <a:cxnSpLocks/>
            </p:cNvCxnSpPr>
            <p:nvPr/>
          </p:nvCxnSpPr>
          <p:spPr>
            <a:xfrm flipH="1">
              <a:off x="7087138" y="4133592"/>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FA43BB-8119-3E28-FF53-B121BE67E8C5}"/>
                </a:ext>
              </a:extLst>
            </p:cNvPr>
            <p:cNvSpPr txBox="1"/>
            <p:nvPr/>
          </p:nvSpPr>
          <p:spPr>
            <a:xfrm>
              <a:off x="7607400" y="4280738"/>
              <a:ext cx="851338" cy="369332"/>
            </a:xfrm>
            <a:prstGeom prst="rect">
              <a:avLst/>
            </a:prstGeom>
            <a:noFill/>
          </p:spPr>
          <p:txBody>
            <a:bodyPr wrap="square" rtlCol="0">
              <a:spAutoFit/>
            </a:bodyPr>
            <a:lstStyle/>
            <a:p>
              <a:pPr algn="ctr"/>
              <a:r>
                <a:rPr lang="en-US" dirty="0"/>
                <a:t>m/z</a:t>
              </a:r>
            </a:p>
          </p:txBody>
        </p:sp>
        <p:sp>
          <p:nvSpPr>
            <p:cNvPr id="13" name="TextBox 12">
              <a:extLst>
                <a:ext uri="{FF2B5EF4-FFF2-40B4-BE49-F238E27FC236}">
                  <a16:creationId xmlns:a16="http://schemas.microsoft.com/office/drawing/2014/main" id="{1FCF5BF3-FBBB-F3A7-2B63-7E7D91DBC411}"/>
                </a:ext>
              </a:extLst>
            </p:cNvPr>
            <p:cNvSpPr txBox="1"/>
            <p:nvPr/>
          </p:nvSpPr>
          <p:spPr>
            <a:xfrm rot="16200000">
              <a:off x="6340904" y="3031899"/>
              <a:ext cx="851338" cy="369332"/>
            </a:xfrm>
            <a:prstGeom prst="rect">
              <a:avLst/>
            </a:prstGeom>
            <a:noFill/>
          </p:spPr>
          <p:txBody>
            <a:bodyPr wrap="square" rtlCol="0">
              <a:spAutoFit/>
            </a:bodyPr>
            <a:lstStyle/>
            <a:p>
              <a:pPr algn="ctr"/>
              <a:r>
                <a:rPr lang="en-US" dirty="0"/>
                <a:t>rt</a:t>
              </a:r>
            </a:p>
          </p:txBody>
        </p:sp>
        <p:cxnSp>
          <p:nvCxnSpPr>
            <p:cNvPr id="28" name="Straight Connector 27">
              <a:extLst>
                <a:ext uri="{FF2B5EF4-FFF2-40B4-BE49-F238E27FC236}">
                  <a16:creationId xmlns:a16="http://schemas.microsoft.com/office/drawing/2014/main" id="{2EA60580-30A4-48B6-00B3-CCFB67A53DA6}"/>
                </a:ext>
              </a:extLst>
            </p:cNvPr>
            <p:cNvCxnSpPr/>
            <p:nvPr/>
          </p:nvCxnSpPr>
          <p:spPr>
            <a:xfrm>
              <a:off x="10249439" y="959468"/>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8F6F8-6C24-0538-1BC2-7FD7891A02A2}"/>
                </a:ext>
              </a:extLst>
            </p:cNvPr>
            <p:cNvCxnSpPr>
              <a:cxnSpLocks/>
            </p:cNvCxnSpPr>
            <p:nvPr/>
          </p:nvCxnSpPr>
          <p:spPr>
            <a:xfrm flipH="1">
              <a:off x="10249439" y="2790895"/>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F47CE1-9674-DCAB-19E1-A5FFB1137BF3}"/>
                </a:ext>
              </a:extLst>
            </p:cNvPr>
            <p:cNvSpPr txBox="1"/>
            <p:nvPr/>
          </p:nvSpPr>
          <p:spPr>
            <a:xfrm>
              <a:off x="10769701" y="2938041"/>
              <a:ext cx="851338" cy="369332"/>
            </a:xfrm>
            <a:prstGeom prst="rect">
              <a:avLst/>
            </a:prstGeom>
            <a:noFill/>
          </p:spPr>
          <p:txBody>
            <a:bodyPr wrap="square" rtlCol="0">
              <a:spAutoFit/>
            </a:bodyPr>
            <a:lstStyle/>
            <a:p>
              <a:pPr algn="ctr"/>
              <a:r>
                <a:rPr lang="en-US" dirty="0"/>
                <a:t>m/z</a:t>
              </a:r>
            </a:p>
          </p:txBody>
        </p:sp>
        <p:sp>
          <p:nvSpPr>
            <p:cNvPr id="35" name="TextBox 34">
              <a:extLst>
                <a:ext uri="{FF2B5EF4-FFF2-40B4-BE49-F238E27FC236}">
                  <a16:creationId xmlns:a16="http://schemas.microsoft.com/office/drawing/2014/main" id="{D5294C30-1F38-121C-5F12-892D6242A4F7}"/>
                </a:ext>
              </a:extLst>
            </p:cNvPr>
            <p:cNvSpPr txBox="1"/>
            <p:nvPr/>
          </p:nvSpPr>
          <p:spPr>
            <a:xfrm rot="16200000">
              <a:off x="9503205" y="1689202"/>
              <a:ext cx="851338" cy="369332"/>
            </a:xfrm>
            <a:prstGeom prst="rect">
              <a:avLst/>
            </a:prstGeom>
            <a:noFill/>
          </p:spPr>
          <p:txBody>
            <a:bodyPr wrap="square" rtlCol="0">
              <a:spAutoFit/>
            </a:bodyPr>
            <a:lstStyle/>
            <a:p>
              <a:pPr algn="ctr"/>
              <a:r>
                <a:rPr lang="en-US" dirty="0"/>
                <a:t>rt</a:t>
              </a:r>
            </a:p>
          </p:txBody>
        </p:sp>
        <p:sp>
          <p:nvSpPr>
            <p:cNvPr id="36" name="Oval 35">
              <a:extLst>
                <a:ext uri="{FF2B5EF4-FFF2-40B4-BE49-F238E27FC236}">
                  <a16:creationId xmlns:a16="http://schemas.microsoft.com/office/drawing/2014/main" id="{2C50F0AE-083A-7C51-01BE-122D05D90CDA}"/>
                </a:ext>
              </a:extLst>
            </p:cNvPr>
            <p:cNvSpPr/>
            <p:nvPr/>
          </p:nvSpPr>
          <p:spPr>
            <a:xfrm>
              <a:off x="7315738" y="2440816"/>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707383-6CEE-C693-DF44-5C8A9760D582}"/>
                </a:ext>
              </a:extLst>
            </p:cNvPr>
            <p:cNvSpPr/>
            <p:nvPr/>
          </p:nvSpPr>
          <p:spPr>
            <a:xfrm>
              <a:off x="7942417" y="279089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C91DE4-4170-6000-AE81-26229F731C63}"/>
                </a:ext>
              </a:extLst>
            </p:cNvPr>
            <p:cNvSpPr/>
            <p:nvPr/>
          </p:nvSpPr>
          <p:spPr>
            <a:xfrm>
              <a:off x="7708562" y="3308781"/>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20021E-91D1-EFEE-0280-195C465D8EF3}"/>
                </a:ext>
              </a:extLst>
            </p:cNvPr>
            <p:cNvSpPr/>
            <p:nvPr/>
          </p:nvSpPr>
          <p:spPr>
            <a:xfrm>
              <a:off x="8368086" y="372118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A12B78-B9F4-CDA7-A0FE-96F0159A858D}"/>
                </a:ext>
              </a:extLst>
            </p:cNvPr>
            <p:cNvSpPr/>
            <p:nvPr/>
          </p:nvSpPr>
          <p:spPr>
            <a:xfrm>
              <a:off x="8423267" y="2484375"/>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59A5072-D239-1F01-561D-992FF755BD49}"/>
                </a:ext>
              </a:extLst>
            </p:cNvPr>
            <p:cNvSpPr/>
            <p:nvPr/>
          </p:nvSpPr>
          <p:spPr>
            <a:xfrm>
              <a:off x="10504315" y="1098119"/>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3F7A4-0C55-FABE-A0CB-0EE63A306204}"/>
                </a:ext>
              </a:extLst>
            </p:cNvPr>
            <p:cNvSpPr/>
            <p:nvPr/>
          </p:nvSpPr>
          <p:spPr>
            <a:xfrm>
              <a:off x="11130994" y="144819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86E514-5770-8FF2-1B1F-74D1D7BADD99}"/>
                </a:ext>
              </a:extLst>
            </p:cNvPr>
            <p:cNvSpPr/>
            <p:nvPr/>
          </p:nvSpPr>
          <p:spPr>
            <a:xfrm>
              <a:off x="10897139" y="1966084"/>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BE87F2-5B7B-DAE1-A8BD-8BBA4A88722D}"/>
                </a:ext>
              </a:extLst>
            </p:cNvPr>
            <p:cNvSpPr/>
            <p:nvPr/>
          </p:nvSpPr>
          <p:spPr>
            <a:xfrm>
              <a:off x="11556663" y="237849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B121C0-48DE-45E4-E98C-DB73F04847D0}"/>
                </a:ext>
              </a:extLst>
            </p:cNvPr>
            <p:cNvSpPr/>
            <p:nvPr/>
          </p:nvSpPr>
          <p:spPr>
            <a:xfrm>
              <a:off x="11611844" y="1141678"/>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BDBA7B8-51BC-28EC-A215-74C8CF11142D}"/>
                </a:ext>
              </a:extLst>
            </p:cNvPr>
            <p:cNvCxnSpPr/>
            <p:nvPr/>
          </p:nvCxnSpPr>
          <p:spPr>
            <a:xfrm>
              <a:off x="10217907" y="3767767"/>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31874C-5C05-5925-BBE5-5F2C6A92768B}"/>
                </a:ext>
              </a:extLst>
            </p:cNvPr>
            <p:cNvCxnSpPr>
              <a:cxnSpLocks/>
            </p:cNvCxnSpPr>
            <p:nvPr/>
          </p:nvCxnSpPr>
          <p:spPr>
            <a:xfrm flipH="1">
              <a:off x="10217907" y="5599194"/>
              <a:ext cx="18261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D6AE2C-BA07-BE36-63F9-D7F071943F2C}"/>
                </a:ext>
              </a:extLst>
            </p:cNvPr>
            <p:cNvSpPr txBox="1"/>
            <p:nvPr/>
          </p:nvSpPr>
          <p:spPr>
            <a:xfrm>
              <a:off x="10738169" y="5746340"/>
              <a:ext cx="851338" cy="369332"/>
            </a:xfrm>
            <a:prstGeom prst="rect">
              <a:avLst/>
            </a:prstGeom>
            <a:noFill/>
          </p:spPr>
          <p:txBody>
            <a:bodyPr wrap="square" rtlCol="0">
              <a:spAutoFit/>
            </a:bodyPr>
            <a:lstStyle/>
            <a:p>
              <a:pPr algn="ctr"/>
              <a:r>
                <a:rPr lang="en-US" dirty="0"/>
                <a:t>m/z</a:t>
              </a:r>
            </a:p>
          </p:txBody>
        </p:sp>
        <p:sp>
          <p:nvSpPr>
            <p:cNvPr id="50" name="TextBox 49">
              <a:extLst>
                <a:ext uri="{FF2B5EF4-FFF2-40B4-BE49-F238E27FC236}">
                  <a16:creationId xmlns:a16="http://schemas.microsoft.com/office/drawing/2014/main" id="{FD7245B9-85D8-9119-860E-9BD75B853603}"/>
                </a:ext>
              </a:extLst>
            </p:cNvPr>
            <p:cNvSpPr txBox="1"/>
            <p:nvPr/>
          </p:nvSpPr>
          <p:spPr>
            <a:xfrm rot="16200000">
              <a:off x="9471673" y="4497501"/>
              <a:ext cx="851338" cy="369332"/>
            </a:xfrm>
            <a:prstGeom prst="rect">
              <a:avLst/>
            </a:prstGeom>
            <a:noFill/>
          </p:spPr>
          <p:txBody>
            <a:bodyPr wrap="square" rtlCol="0">
              <a:spAutoFit/>
            </a:bodyPr>
            <a:lstStyle/>
            <a:p>
              <a:pPr algn="ctr"/>
              <a:r>
                <a:rPr lang="en-US" dirty="0"/>
                <a:t>rt</a:t>
              </a:r>
            </a:p>
          </p:txBody>
        </p:sp>
        <p:sp>
          <p:nvSpPr>
            <p:cNvPr id="51" name="Oval 50">
              <a:extLst>
                <a:ext uri="{FF2B5EF4-FFF2-40B4-BE49-F238E27FC236}">
                  <a16:creationId xmlns:a16="http://schemas.microsoft.com/office/drawing/2014/main" id="{564079EE-6E0B-7539-92C5-1C1A0DC3EEA7}"/>
                </a:ext>
              </a:extLst>
            </p:cNvPr>
            <p:cNvSpPr/>
            <p:nvPr/>
          </p:nvSpPr>
          <p:spPr>
            <a:xfrm>
              <a:off x="10472783" y="3906418"/>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892D86A-7251-B422-081E-EA08CBE85FC9}"/>
                </a:ext>
              </a:extLst>
            </p:cNvPr>
            <p:cNvSpPr/>
            <p:nvPr/>
          </p:nvSpPr>
          <p:spPr>
            <a:xfrm>
              <a:off x="11099462" y="4256497"/>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4E463C-5EA8-7B94-B614-6929149985DD}"/>
                </a:ext>
              </a:extLst>
            </p:cNvPr>
            <p:cNvSpPr/>
            <p:nvPr/>
          </p:nvSpPr>
          <p:spPr>
            <a:xfrm>
              <a:off x="10865607" y="4774383"/>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947FF1-C12A-A77D-0882-FE57078B53BF}"/>
                </a:ext>
              </a:extLst>
            </p:cNvPr>
            <p:cNvSpPr/>
            <p:nvPr/>
          </p:nvSpPr>
          <p:spPr>
            <a:xfrm>
              <a:off x="11657822" y="5199710"/>
              <a:ext cx="181304" cy="1813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B2054D4-953D-43DC-086A-859D8192C770}"/>
                </a:ext>
              </a:extLst>
            </p:cNvPr>
            <p:cNvSpPr/>
            <p:nvPr/>
          </p:nvSpPr>
          <p:spPr>
            <a:xfrm>
              <a:off x="11580312" y="3949977"/>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2AEB4B-0BD5-1A2D-3D89-48E75FB846CE}"/>
                </a:ext>
              </a:extLst>
            </p:cNvPr>
            <p:cNvSpPr/>
            <p:nvPr/>
          </p:nvSpPr>
          <p:spPr>
            <a:xfrm>
              <a:off x="8547344" y="3772636"/>
              <a:ext cx="181304" cy="18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C1B6EA8-968E-83A4-C05D-9AE8B3499F74}"/>
                </a:ext>
              </a:extLst>
            </p:cNvPr>
            <p:cNvCxnSpPr>
              <a:cxnSpLocks/>
              <a:stCxn id="51" idx="1"/>
              <a:endCxn id="36" idx="5"/>
            </p:cNvCxnSpPr>
            <p:nvPr/>
          </p:nvCxnSpPr>
          <p:spPr>
            <a:xfrm flipH="1" flipV="1">
              <a:off x="7470491" y="2595569"/>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10CBE1-FF12-ACEA-C7CF-2569017B33AF}"/>
                </a:ext>
              </a:extLst>
            </p:cNvPr>
            <p:cNvCxnSpPr>
              <a:cxnSpLocks/>
              <a:stCxn id="55" idx="1"/>
              <a:endCxn id="40" idx="5"/>
            </p:cNvCxnSpPr>
            <p:nvPr/>
          </p:nvCxnSpPr>
          <p:spPr>
            <a:xfrm flipH="1" flipV="1">
              <a:off x="8578020" y="263912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BCC519-1BEE-43AB-A2F2-079BB807FBDC}"/>
                </a:ext>
              </a:extLst>
            </p:cNvPr>
            <p:cNvCxnSpPr>
              <a:cxnSpLocks/>
              <a:stCxn id="52" idx="1"/>
              <a:endCxn id="37" idx="5"/>
            </p:cNvCxnSpPr>
            <p:nvPr/>
          </p:nvCxnSpPr>
          <p:spPr>
            <a:xfrm flipH="1" flipV="1">
              <a:off x="8097170" y="2945648"/>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693A2B9-BE88-F906-CAA7-51C8ED7E6489}"/>
                </a:ext>
              </a:extLst>
            </p:cNvPr>
            <p:cNvCxnSpPr>
              <a:cxnSpLocks/>
              <a:stCxn id="53" idx="1"/>
              <a:endCxn id="38" idx="5"/>
            </p:cNvCxnSpPr>
            <p:nvPr/>
          </p:nvCxnSpPr>
          <p:spPr>
            <a:xfrm flipH="1" flipV="1">
              <a:off x="7863315" y="3463534"/>
              <a:ext cx="3028843" cy="133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DA3402F-27F6-8CA1-4468-3A45C86B7B3F}"/>
                </a:ext>
              </a:extLst>
            </p:cNvPr>
            <p:cNvCxnSpPr>
              <a:cxnSpLocks/>
              <a:stCxn id="54" idx="1"/>
              <a:endCxn id="56" idx="5"/>
            </p:cNvCxnSpPr>
            <p:nvPr/>
          </p:nvCxnSpPr>
          <p:spPr>
            <a:xfrm flipH="1" flipV="1">
              <a:off x="8702097" y="3927389"/>
              <a:ext cx="2982276" cy="12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5A3C29-45E1-B85F-70E5-EABB9862AE5B}"/>
                </a:ext>
              </a:extLst>
            </p:cNvPr>
            <p:cNvCxnSpPr>
              <a:cxnSpLocks/>
              <a:stCxn id="63" idx="0"/>
            </p:cNvCxnSpPr>
            <p:nvPr/>
          </p:nvCxnSpPr>
          <p:spPr>
            <a:xfrm flipV="1">
              <a:off x="8464654" y="3976528"/>
              <a:ext cx="138295" cy="9701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9B81D16-569C-19D2-7804-2BB7767941F8}"/>
                </a:ext>
              </a:extLst>
            </p:cNvPr>
            <p:cNvSpPr txBox="1"/>
            <p:nvPr/>
          </p:nvSpPr>
          <p:spPr>
            <a:xfrm>
              <a:off x="7551571" y="4946654"/>
              <a:ext cx="1826165" cy="646331"/>
            </a:xfrm>
            <a:prstGeom prst="rect">
              <a:avLst/>
            </a:prstGeom>
            <a:noFill/>
          </p:spPr>
          <p:txBody>
            <a:bodyPr wrap="square" rtlCol="0">
              <a:spAutoFit/>
            </a:bodyPr>
            <a:lstStyle/>
            <a:p>
              <a:pPr algn="ctr"/>
              <a:r>
                <a:rPr lang="en-US" dirty="0"/>
                <a:t>Failed correspondence</a:t>
              </a:r>
            </a:p>
          </p:txBody>
        </p:sp>
        <p:sp>
          <p:nvSpPr>
            <p:cNvPr id="64" name="TextBox 63">
              <a:extLst>
                <a:ext uri="{FF2B5EF4-FFF2-40B4-BE49-F238E27FC236}">
                  <a16:creationId xmlns:a16="http://schemas.microsoft.com/office/drawing/2014/main" id="{D43AAA41-7BDA-21E8-C838-90483D1FE2DF}"/>
                </a:ext>
              </a:extLst>
            </p:cNvPr>
            <p:cNvSpPr txBox="1"/>
            <p:nvPr/>
          </p:nvSpPr>
          <p:spPr>
            <a:xfrm>
              <a:off x="7087138" y="1791813"/>
              <a:ext cx="1957542" cy="369332"/>
            </a:xfrm>
            <a:prstGeom prst="rect">
              <a:avLst/>
            </a:prstGeom>
            <a:noFill/>
          </p:spPr>
          <p:txBody>
            <a:bodyPr wrap="square" rtlCol="0">
              <a:spAutoFit/>
            </a:bodyPr>
            <a:lstStyle/>
            <a:p>
              <a:pPr algn="ctr"/>
              <a:r>
                <a:rPr lang="en-US" dirty="0"/>
                <a:t>Alignment</a:t>
              </a:r>
            </a:p>
          </p:txBody>
        </p:sp>
      </p:grpSp>
    </p:spTree>
    <p:extLst>
      <p:ext uri="{BB962C8B-B14F-4D97-AF65-F5344CB8AC3E}">
        <p14:creationId xmlns:p14="http://schemas.microsoft.com/office/powerpoint/2010/main" val="277883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15</a:t>
            </a:fld>
            <a:endParaRPr lang="en-US" dirty="0">
              <a:solidFill>
                <a:prstClr val="black"/>
              </a:solidFill>
            </a:endParaRPr>
          </a:p>
        </p:txBody>
      </p:sp>
      <p:sp>
        <p:nvSpPr>
          <p:cNvPr id="26" name="Title 1"/>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mSelectivity</a:t>
            </a:r>
          </a:p>
        </p:txBody>
      </p:sp>
      <p:pic>
        <p:nvPicPr>
          <p:cNvPr id="1026" name="Picture 2" descr="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9" y="1171687"/>
            <a:ext cx="5763893" cy="496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7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1E5734C-C852-B6D3-EF50-E359CF57CBA1}"/>
              </a:ext>
            </a:extLst>
          </p:cNvPr>
          <p:cNvGrpSpPr/>
          <p:nvPr/>
        </p:nvGrpSpPr>
        <p:grpSpPr>
          <a:xfrm>
            <a:off x="3390547" y="3599059"/>
            <a:ext cx="3009174" cy="2605742"/>
            <a:chOff x="5397563" y="2828309"/>
            <a:chExt cx="3009174" cy="2605742"/>
          </a:xfrm>
        </p:grpSpPr>
        <p:grpSp>
          <p:nvGrpSpPr>
            <p:cNvPr id="3" name="Group 2">
              <a:extLst>
                <a:ext uri="{FF2B5EF4-FFF2-40B4-BE49-F238E27FC236}">
                  <a16:creationId xmlns:a16="http://schemas.microsoft.com/office/drawing/2014/main" id="{E3682F85-A737-5B28-DA71-2F6AFB1E3F35}"/>
                </a:ext>
              </a:extLst>
            </p:cNvPr>
            <p:cNvGrpSpPr/>
            <p:nvPr/>
          </p:nvGrpSpPr>
          <p:grpSpPr>
            <a:xfrm>
              <a:off x="5397563" y="2828309"/>
              <a:ext cx="3009174" cy="1201381"/>
              <a:chOff x="160882" y="2255266"/>
              <a:chExt cx="3009174" cy="1201381"/>
            </a:xfrm>
          </p:grpSpPr>
          <p:pic>
            <p:nvPicPr>
              <p:cNvPr id="4" name="Picture 3">
                <a:extLst>
                  <a:ext uri="{FF2B5EF4-FFF2-40B4-BE49-F238E27FC236}">
                    <a16:creationId xmlns:a16="http://schemas.microsoft.com/office/drawing/2014/main" id="{D7264BFD-2AF5-9D94-F5F8-7021B81FDCCD}"/>
                  </a:ext>
                </a:extLst>
              </p:cNvPr>
              <p:cNvPicPr>
                <a:picLocks noChangeAspect="1"/>
              </p:cNvPicPr>
              <p:nvPr/>
            </p:nvPicPr>
            <p:blipFill>
              <a:blip r:embed="rId2"/>
              <a:stretch>
                <a:fillRect/>
              </a:stretch>
            </p:blipFill>
            <p:spPr>
              <a:xfrm>
                <a:off x="160882" y="2255266"/>
                <a:ext cx="3009174" cy="1201381"/>
              </a:xfrm>
              <a:prstGeom prst="rect">
                <a:avLst/>
              </a:prstGeom>
            </p:spPr>
          </p:pic>
          <p:sp>
            <p:nvSpPr>
              <p:cNvPr id="5" name="Rectangle 4">
                <a:extLst>
                  <a:ext uri="{FF2B5EF4-FFF2-40B4-BE49-F238E27FC236}">
                    <a16:creationId xmlns:a16="http://schemas.microsoft.com/office/drawing/2014/main" id="{0B795EEE-8811-7DFF-747C-62D1408B8D9D}"/>
                  </a:ext>
                </a:extLst>
              </p:cNvPr>
              <p:cNvSpPr/>
              <p:nvPr/>
            </p:nvSpPr>
            <p:spPr>
              <a:xfrm>
                <a:off x="1159128" y="2417308"/>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cxnSp>
            <p:nvCxnSpPr>
              <p:cNvPr id="6" name="Straight Connector 5">
                <a:extLst>
                  <a:ext uri="{FF2B5EF4-FFF2-40B4-BE49-F238E27FC236}">
                    <a16:creationId xmlns:a16="http://schemas.microsoft.com/office/drawing/2014/main" id="{D483EB7D-D971-F058-255A-96C6AB6314C4}"/>
                  </a:ext>
                </a:extLst>
              </p:cNvPr>
              <p:cNvCxnSpPr/>
              <p:nvPr/>
            </p:nvCxnSpPr>
            <p:spPr>
              <a:xfrm>
                <a:off x="198807" y="2911068"/>
                <a:ext cx="2926080" cy="0"/>
              </a:xfrm>
              <a:prstGeom prst="line">
                <a:avLst/>
              </a:prstGeom>
              <a:noFill/>
              <a:ln w="9525" cap="rnd" cmpd="sng" algn="ctr">
                <a:solidFill>
                  <a:srgbClr val="FF0000"/>
                </a:solidFill>
                <a:prstDash val="solid"/>
              </a:ln>
              <a:effectLst/>
            </p:spPr>
          </p:cxnSp>
          <p:cxnSp>
            <p:nvCxnSpPr>
              <p:cNvPr id="7" name="Straight Connector 6">
                <a:extLst>
                  <a:ext uri="{FF2B5EF4-FFF2-40B4-BE49-F238E27FC236}">
                    <a16:creationId xmlns:a16="http://schemas.microsoft.com/office/drawing/2014/main" id="{FE9E02E4-1163-98C1-6BED-DF84A3535E4F}"/>
                  </a:ext>
                </a:extLst>
              </p:cNvPr>
              <p:cNvCxnSpPr/>
              <p:nvPr/>
            </p:nvCxnSpPr>
            <p:spPr>
              <a:xfrm>
                <a:off x="198807" y="3334835"/>
                <a:ext cx="2926080" cy="0"/>
              </a:xfrm>
              <a:prstGeom prst="line">
                <a:avLst/>
              </a:prstGeom>
              <a:noFill/>
              <a:ln w="9525" cap="rnd" cmpd="sng" algn="ctr">
                <a:solidFill>
                  <a:srgbClr val="FF0000"/>
                </a:solidFill>
                <a:prstDash val="solid"/>
              </a:ln>
              <a:effectLst/>
            </p:spPr>
          </p:cxnSp>
          <p:sp>
            <p:nvSpPr>
              <p:cNvPr id="8" name="Rectangle 7">
                <a:extLst>
                  <a:ext uri="{FF2B5EF4-FFF2-40B4-BE49-F238E27FC236}">
                    <a16:creationId xmlns:a16="http://schemas.microsoft.com/office/drawing/2014/main" id="{E91DA209-E1DB-378B-D27F-B68B6F1662DD}"/>
                  </a:ext>
                </a:extLst>
              </p:cNvPr>
              <p:cNvSpPr/>
              <p:nvPr/>
            </p:nvSpPr>
            <p:spPr>
              <a:xfrm>
                <a:off x="1726872" y="3032132"/>
                <a:ext cx="1112805"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1</a:t>
                </a:r>
              </a:p>
            </p:txBody>
          </p:sp>
        </p:grpSp>
        <p:grpSp>
          <p:nvGrpSpPr>
            <p:cNvPr id="9" name="Group 8">
              <a:extLst>
                <a:ext uri="{FF2B5EF4-FFF2-40B4-BE49-F238E27FC236}">
                  <a16:creationId xmlns:a16="http://schemas.microsoft.com/office/drawing/2014/main" id="{1A944425-0622-AB28-4277-D434970DA8C7}"/>
                </a:ext>
              </a:extLst>
            </p:cNvPr>
            <p:cNvGrpSpPr/>
            <p:nvPr/>
          </p:nvGrpSpPr>
          <p:grpSpPr>
            <a:xfrm>
              <a:off x="5397564" y="4246436"/>
              <a:ext cx="3009173" cy="1187615"/>
              <a:chOff x="160883" y="3600774"/>
              <a:chExt cx="3009173" cy="1187615"/>
            </a:xfrm>
          </p:grpSpPr>
          <p:pic>
            <p:nvPicPr>
              <p:cNvPr id="10" name="Picture 9">
                <a:extLst>
                  <a:ext uri="{FF2B5EF4-FFF2-40B4-BE49-F238E27FC236}">
                    <a16:creationId xmlns:a16="http://schemas.microsoft.com/office/drawing/2014/main" id="{EEAC6645-BB92-9919-13E9-1BB02D53F117}"/>
                  </a:ext>
                </a:extLst>
              </p:cNvPr>
              <p:cNvPicPr>
                <a:picLocks noChangeAspect="1"/>
              </p:cNvPicPr>
              <p:nvPr/>
            </p:nvPicPr>
            <p:blipFill>
              <a:blip r:embed="rId3"/>
              <a:stretch>
                <a:fillRect/>
              </a:stretch>
            </p:blipFill>
            <p:spPr>
              <a:xfrm>
                <a:off x="160883" y="3600774"/>
                <a:ext cx="3009173" cy="925285"/>
              </a:xfrm>
              <a:prstGeom prst="rect">
                <a:avLst/>
              </a:prstGeom>
            </p:spPr>
          </p:pic>
          <p:sp>
            <p:nvSpPr>
              <p:cNvPr id="11" name="Rectangle 10">
                <a:extLst>
                  <a:ext uri="{FF2B5EF4-FFF2-40B4-BE49-F238E27FC236}">
                    <a16:creationId xmlns:a16="http://schemas.microsoft.com/office/drawing/2014/main" id="{D5DF7BE1-7C80-AB67-52F9-9F8743B8EB3F}"/>
                  </a:ext>
                </a:extLst>
              </p:cNvPr>
              <p:cNvSpPr/>
              <p:nvPr/>
            </p:nvSpPr>
            <p:spPr>
              <a:xfrm>
                <a:off x="1162318" y="4511390"/>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cxnSp>
            <p:nvCxnSpPr>
              <p:cNvPr id="12" name="Straight Connector 11">
                <a:extLst>
                  <a:ext uri="{FF2B5EF4-FFF2-40B4-BE49-F238E27FC236}">
                    <a16:creationId xmlns:a16="http://schemas.microsoft.com/office/drawing/2014/main" id="{A3DD2919-55F9-D3B8-F6F3-B69C90B6D364}"/>
                  </a:ext>
                </a:extLst>
              </p:cNvPr>
              <p:cNvCxnSpPr/>
              <p:nvPr/>
            </p:nvCxnSpPr>
            <p:spPr>
              <a:xfrm>
                <a:off x="198807" y="4126520"/>
                <a:ext cx="2926080" cy="0"/>
              </a:xfrm>
              <a:prstGeom prst="line">
                <a:avLst/>
              </a:prstGeom>
              <a:noFill/>
              <a:ln w="9525" cap="rnd" cmpd="sng" algn="ctr">
                <a:solidFill>
                  <a:srgbClr val="FF0000"/>
                </a:solidFill>
                <a:prstDash val="solid"/>
              </a:ln>
              <a:effectLst/>
            </p:spPr>
          </p:cxnSp>
          <p:cxnSp>
            <p:nvCxnSpPr>
              <p:cNvPr id="13" name="Straight Connector 12">
                <a:extLst>
                  <a:ext uri="{FF2B5EF4-FFF2-40B4-BE49-F238E27FC236}">
                    <a16:creationId xmlns:a16="http://schemas.microsoft.com/office/drawing/2014/main" id="{E652658A-B286-F90A-1B8B-EB6FD30A89C1}"/>
                  </a:ext>
                </a:extLst>
              </p:cNvPr>
              <p:cNvCxnSpPr/>
              <p:nvPr/>
            </p:nvCxnSpPr>
            <p:spPr>
              <a:xfrm>
                <a:off x="198807" y="4379207"/>
                <a:ext cx="2926080" cy="0"/>
              </a:xfrm>
              <a:prstGeom prst="line">
                <a:avLst/>
              </a:prstGeom>
              <a:noFill/>
              <a:ln w="9525" cap="rnd" cmpd="sng" algn="ctr">
                <a:solidFill>
                  <a:srgbClr val="FF0000"/>
                </a:solidFill>
                <a:prstDash val="solid"/>
              </a:ln>
              <a:effectLst/>
            </p:spPr>
          </p:cxnSp>
          <p:sp>
            <p:nvSpPr>
              <p:cNvPr id="14" name="Rectangle 13">
                <a:extLst>
                  <a:ext uri="{FF2B5EF4-FFF2-40B4-BE49-F238E27FC236}">
                    <a16:creationId xmlns:a16="http://schemas.microsoft.com/office/drawing/2014/main" id="{7B6686BB-8C16-1FED-FA4B-027B8B439C9A}"/>
                  </a:ext>
                </a:extLst>
              </p:cNvPr>
              <p:cNvSpPr/>
              <p:nvPr/>
            </p:nvSpPr>
            <p:spPr>
              <a:xfrm>
                <a:off x="690876" y="3640269"/>
                <a:ext cx="1308371"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cSelectivity</a:t>
                </a:r>
                <a:r>
                  <a:rPr kumimoji="0" lang="en-US" sz="1200" b="0" i="0" u="none" strike="noStrike" kern="0" cap="none" spc="0" normalizeH="0" baseline="0" noProof="0" dirty="0">
                    <a:ln>
                      <a:noFill/>
                    </a:ln>
                    <a:solidFill>
                      <a:prstClr val="black"/>
                    </a:solidFill>
                    <a:effectLst/>
                    <a:uLnTx/>
                    <a:uFillTx/>
                  </a:rPr>
                  <a:t> = 0.67</a:t>
                </a:r>
              </a:p>
            </p:txBody>
          </p:sp>
          <p:sp>
            <p:nvSpPr>
              <p:cNvPr id="15" name="Rectangle 14">
                <a:extLst>
                  <a:ext uri="{FF2B5EF4-FFF2-40B4-BE49-F238E27FC236}">
                    <a16:creationId xmlns:a16="http://schemas.microsoft.com/office/drawing/2014/main" id="{A3547F10-2CF4-D2F6-AAEC-8CBEF8939C8B}"/>
                  </a:ext>
                </a:extLst>
              </p:cNvPr>
              <p:cNvSpPr/>
              <p:nvPr/>
            </p:nvSpPr>
            <p:spPr>
              <a:xfrm>
                <a:off x="2504471" y="4102208"/>
                <a:ext cx="458780"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0.53</a:t>
                </a:r>
              </a:p>
            </p:txBody>
          </p:sp>
        </p:grpSp>
      </p:grpSp>
      <p:grpSp>
        <p:nvGrpSpPr>
          <p:cNvPr id="26" name="Group 25">
            <a:extLst>
              <a:ext uri="{FF2B5EF4-FFF2-40B4-BE49-F238E27FC236}">
                <a16:creationId xmlns:a16="http://schemas.microsoft.com/office/drawing/2014/main" id="{08798CE4-2C1C-4ADB-B652-6AD5D04650F3}"/>
              </a:ext>
            </a:extLst>
          </p:cNvPr>
          <p:cNvGrpSpPr/>
          <p:nvPr/>
        </p:nvGrpSpPr>
        <p:grpSpPr>
          <a:xfrm>
            <a:off x="8524930" y="3787199"/>
            <a:ext cx="2484255" cy="1918684"/>
            <a:chOff x="2620854" y="3157445"/>
            <a:chExt cx="2484255" cy="1918684"/>
          </a:xfrm>
        </p:grpSpPr>
        <p:grpSp>
          <p:nvGrpSpPr>
            <p:cNvPr id="17" name="Group 16">
              <a:extLst>
                <a:ext uri="{FF2B5EF4-FFF2-40B4-BE49-F238E27FC236}">
                  <a16:creationId xmlns:a16="http://schemas.microsoft.com/office/drawing/2014/main" id="{FA39BF6F-D397-803A-CCBF-852BA167F94A}"/>
                </a:ext>
              </a:extLst>
            </p:cNvPr>
            <p:cNvGrpSpPr/>
            <p:nvPr/>
          </p:nvGrpSpPr>
          <p:grpSpPr>
            <a:xfrm>
              <a:off x="2620854" y="3442448"/>
              <a:ext cx="2484255" cy="1633681"/>
              <a:chOff x="552301" y="585380"/>
              <a:chExt cx="2484255" cy="1633681"/>
            </a:xfrm>
          </p:grpSpPr>
          <p:pic>
            <p:nvPicPr>
              <p:cNvPr id="18" name="Picture 17" descr="Chart&#10;&#10;Description automatically generated">
                <a:extLst>
                  <a:ext uri="{FF2B5EF4-FFF2-40B4-BE49-F238E27FC236}">
                    <a16:creationId xmlns:a16="http://schemas.microsoft.com/office/drawing/2014/main" id="{201EA88E-B755-21CE-6467-3AB4EDE1D8A0}"/>
                  </a:ext>
                </a:extLst>
              </p:cNvPr>
              <p:cNvPicPr>
                <a:picLocks noChangeAspect="1"/>
              </p:cNvPicPr>
              <p:nvPr/>
            </p:nvPicPr>
            <p:blipFill>
              <a:blip r:embed="rId4"/>
              <a:stretch>
                <a:fillRect/>
              </a:stretch>
            </p:blipFill>
            <p:spPr>
              <a:xfrm>
                <a:off x="552301" y="585380"/>
                <a:ext cx="2484255" cy="1373593"/>
              </a:xfrm>
              <a:prstGeom prst="rect">
                <a:avLst/>
              </a:prstGeom>
            </p:spPr>
          </p:pic>
          <p:sp>
            <p:nvSpPr>
              <p:cNvPr id="19" name="Rectangle 18">
                <a:extLst>
                  <a:ext uri="{FF2B5EF4-FFF2-40B4-BE49-F238E27FC236}">
                    <a16:creationId xmlns:a16="http://schemas.microsoft.com/office/drawing/2014/main" id="{67A5B235-DCF4-8CEA-41A4-5CCC6DF13CB5}"/>
                  </a:ext>
                </a:extLst>
              </p:cNvPr>
              <p:cNvSpPr/>
              <p:nvPr/>
            </p:nvSpPr>
            <p:spPr>
              <a:xfrm>
                <a:off x="1321381" y="1942062"/>
                <a:ext cx="946093" cy="27699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Elution time</a:t>
                </a:r>
              </a:p>
            </p:txBody>
          </p:sp>
          <p:sp>
            <p:nvSpPr>
              <p:cNvPr id="20" name="Left Brace 19">
                <a:extLst>
                  <a:ext uri="{FF2B5EF4-FFF2-40B4-BE49-F238E27FC236}">
                    <a16:creationId xmlns:a16="http://schemas.microsoft.com/office/drawing/2014/main" id="{373AE31D-221E-1510-D1DA-F9444B23585F}"/>
                  </a:ext>
                </a:extLst>
              </p:cNvPr>
              <p:cNvSpPr/>
              <p:nvPr/>
            </p:nvSpPr>
            <p:spPr>
              <a:xfrm rot="5400000">
                <a:off x="995522" y="1189952"/>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9F01CF9-A561-12CB-448D-B7BBE9A0DAA3}"/>
                  </a:ext>
                </a:extLst>
              </p:cNvPr>
              <p:cNvSpPr/>
              <p:nvPr/>
            </p:nvSpPr>
            <p:spPr>
              <a:xfrm rot="5400000">
                <a:off x="2290677" y="1186904"/>
                <a:ext cx="277001" cy="88626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4ECBE463-F3D1-1BCE-C440-A2F4EB6BB0A1}"/>
                  </a:ext>
                </a:extLst>
              </p:cNvPr>
              <p:cNvSpPr/>
              <p:nvPr/>
            </p:nvSpPr>
            <p:spPr>
              <a:xfrm>
                <a:off x="865477" y="1259716"/>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sp>
            <p:nvSpPr>
              <p:cNvPr id="23" name="Rectangle 22">
                <a:extLst>
                  <a:ext uri="{FF2B5EF4-FFF2-40B4-BE49-F238E27FC236}">
                    <a16:creationId xmlns:a16="http://schemas.microsoft.com/office/drawing/2014/main" id="{93EC8797-0061-4243-AB2E-305857A1B982}"/>
                  </a:ext>
                </a:extLst>
              </p:cNvPr>
              <p:cNvSpPr/>
              <p:nvPr/>
            </p:nvSpPr>
            <p:spPr>
              <a:xfrm>
                <a:off x="2164248" y="1259717"/>
                <a:ext cx="519694" cy="276999"/>
              </a:xfrm>
              <a:prstGeom prst="rect">
                <a:avLst/>
              </a:prstGeom>
              <a:no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noise</a:t>
                </a: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9AD2B6-A96D-6D17-4DF7-696173DE15B2}"/>
                    </a:ext>
                  </a:extLst>
                </p:cNvPr>
                <p:cNvSpPr txBox="1"/>
                <p:nvPr/>
              </p:nvSpPr>
              <p:spPr>
                <a:xfrm>
                  <a:off x="2704251" y="3157445"/>
                  <a:ext cx="986680"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𝑆𝑁𝑅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h𝑒𝑖𝑔h𝑡</m:t>
                            </m:r>
                          </m:num>
                          <m:den>
                            <m:r>
                              <a:rPr lang="en-US" sz="1200" b="0" i="1" smtClean="0">
                                <a:latin typeface="Cambria Math" panose="02040503050406030204" pitchFamily="18" charset="0"/>
                              </a:rPr>
                              <m:t>𝑛𝑜𝑖𝑠𝑒</m:t>
                            </m:r>
                          </m:den>
                        </m:f>
                      </m:oMath>
                    </m:oMathPara>
                  </a14:m>
                  <a:endParaRPr lang="en-US" sz="1200" dirty="0"/>
                </a:p>
              </p:txBody>
            </p:sp>
          </mc:Choice>
          <mc:Fallback xmlns="">
            <p:sp>
              <p:nvSpPr>
                <p:cNvPr id="24" name="TextBox 23">
                  <a:extLst>
                    <a:ext uri="{FF2B5EF4-FFF2-40B4-BE49-F238E27FC236}">
                      <a16:creationId xmlns:a16="http://schemas.microsoft.com/office/drawing/2014/main" id="{629AD2B6-A96D-6D17-4DF7-696173DE15B2}"/>
                    </a:ext>
                  </a:extLst>
                </p:cNvPr>
                <p:cNvSpPr txBox="1">
                  <a:spLocks noRot="1" noChangeAspect="1" noMove="1" noResize="1" noEditPoints="1" noAdjustHandles="1" noChangeArrowheads="1" noChangeShapeType="1" noTextEdit="1"/>
                </p:cNvSpPr>
                <p:nvPr/>
              </p:nvSpPr>
              <p:spPr>
                <a:xfrm>
                  <a:off x="2704251" y="3157445"/>
                  <a:ext cx="986680" cy="350673"/>
                </a:xfrm>
                <a:prstGeom prst="rect">
                  <a:avLst/>
                </a:prstGeom>
                <a:blipFill>
                  <a:blip r:embed="rId5"/>
                  <a:stretch>
                    <a:fillRect l="-2532" t="-3571" r="-5063" b="-14286"/>
                  </a:stretch>
                </a:blipFill>
              </p:spPr>
              <p:txBody>
                <a:bodyPr/>
                <a:lstStyle/>
                <a:p>
                  <a:r>
                    <a:rPr lang="en-US">
                      <a:noFill/>
                    </a:rPr>
                    <a:t> </a:t>
                  </a:r>
                </a:p>
              </p:txBody>
            </p:sp>
          </mc:Fallback>
        </mc:AlternateContent>
      </p:grpSp>
      <p:pic>
        <p:nvPicPr>
          <p:cNvPr id="25" name="Picture 24" descr="Graphical user interface, application&#10;&#10;Description automatically generated">
            <a:extLst>
              <a:ext uri="{FF2B5EF4-FFF2-40B4-BE49-F238E27FC236}">
                <a16:creationId xmlns:a16="http://schemas.microsoft.com/office/drawing/2014/main" id="{BA72DF08-8C2D-1A14-12FA-17445E027061}"/>
              </a:ext>
            </a:extLst>
          </p:cNvPr>
          <p:cNvPicPr>
            <a:picLocks noChangeAspect="1"/>
          </p:cNvPicPr>
          <p:nvPr/>
        </p:nvPicPr>
        <p:blipFill>
          <a:blip r:embed="rId6"/>
          <a:stretch>
            <a:fillRect/>
          </a:stretch>
        </p:blipFill>
        <p:spPr>
          <a:xfrm>
            <a:off x="686028" y="1363422"/>
            <a:ext cx="10819944" cy="1515097"/>
          </a:xfrm>
          <a:prstGeom prst="rect">
            <a:avLst/>
          </a:prstGeom>
        </p:spPr>
      </p:pic>
      <p:sp>
        <p:nvSpPr>
          <p:cNvPr id="28" name="Google Shape;697;p15">
            <a:extLst>
              <a:ext uri="{FF2B5EF4-FFF2-40B4-BE49-F238E27FC236}">
                <a16:creationId xmlns:a16="http://schemas.microsoft.com/office/drawing/2014/main" id="{9657C831-16C0-AC01-EE6C-9A99574A229F}"/>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Other QC metrics</a:t>
            </a:r>
            <a:endParaRPr lang="en-US" sz="3200" b="0" dirty="0">
              <a:solidFill>
                <a:srgbClr val="0070C0"/>
              </a:solidFill>
              <a:effectLst/>
              <a:latin typeface="Arial" panose="020B0604020202020204" pitchFamily="34" charset="0"/>
              <a:ea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89DA4905-9954-9D00-89D3-5F44BA86D087}"/>
              </a:ext>
            </a:extLst>
          </p:cNvPr>
          <p:cNvCxnSpPr>
            <a:cxnSpLocks/>
          </p:cNvCxnSpPr>
          <p:nvPr/>
        </p:nvCxnSpPr>
        <p:spPr>
          <a:xfrm>
            <a:off x="8799539" y="2900416"/>
            <a:ext cx="463389" cy="71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167EEF-F977-A3F1-11E5-8A2D7A209BA3}"/>
              </a:ext>
            </a:extLst>
          </p:cNvPr>
          <p:cNvCxnSpPr>
            <a:cxnSpLocks/>
          </p:cNvCxnSpPr>
          <p:nvPr/>
        </p:nvCxnSpPr>
        <p:spPr>
          <a:xfrm flipH="1">
            <a:off x="6096000" y="2909022"/>
            <a:ext cx="919410" cy="7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88E9AB4-C754-83DB-707C-BB91D70823A1}"/>
              </a:ext>
            </a:extLst>
          </p:cNvPr>
          <p:cNvPicPr>
            <a:picLocks noChangeAspect="1"/>
          </p:cNvPicPr>
          <p:nvPr/>
        </p:nvPicPr>
        <p:blipFill rotWithShape="1">
          <a:blip r:embed="rId2"/>
          <a:srcRect l="36491" t="9982" r="4789"/>
          <a:stretch/>
        </p:blipFill>
        <p:spPr>
          <a:xfrm>
            <a:off x="3777295" y="1535059"/>
            <a:ext cx="5138750" cy="4024869"/>
          </a:xfrm>
          <a:prstGeom prst="rect">
            <a:avLst/>
          </a:prstGeom>
        </p:spPr>
      </p:pic>
      <p:sp>
        <p:nvSpPr>
          <p:cNvPr id="36" name="TextBox 35">
            <a:extLst>
              <a:ext uri="{FF2B5EF4-FFF2-40B4-BE49-F238E27FC236}">
                <a16:creationId xmlns:a16="http://schemas.microsoft.com/office/drawing/2014/main" id="{96720FAA-9034-0CF0-C67D-2ECB2EF0D677}"/>
              </a:ext>
            </a:extLst>
          </p:cNvPr>
          <p:cNvSpPr txBox="1"/>
          <p:nvPr/>
        </p:nvSpPr>
        <p:spPr>
          <a:xfrm rot="16200000">
            <a:off x="1700822" y="3465045"/>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Goodness of Peak Shape</a:t>
            </a:r>
          </a:p>
        </p:txBody>
      </p:sp>
      <p:sp>
        <p:nvSpPr>
          <p:cNvPr id="37" name="TextBox 36">
            <a:extLst>
              <a:ext uri="{FF2B5EF4-FFF2-40B4-BE49-F238E27FC236}">
                <a16:creationId xmlns:a16="http://schemas.microsoft.com/office/drawing/2014/main" id="{0EA75F31-F902-30E9-5A89-76283157B831}"/>
              </a:ext>
            </a:extLst>
          </p:cNvPr>
          <p:cNvSpPr txBox="1"/>
          <p:nvPr/>
        </p:nvSpPr>
        <p:spPr>
          <a:xfrm>
            <a:off x="4553224" y="1205796"/>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Log Peak Height</a:t>
            </a:r>
          </a:p>
        </p:txBody>
      </p:sp>
      <p:sp>
        <p:nvSpPr>
          <p:cNvPr id="38" name="TextBox 37">
            <a:extLst>
              <a:ext uri="{FF2B5EF4-FFF2-40B4-BE49-F238E27FC236}">
                <a16:creationId xmlns:a16="http://schemas.microsoft.com/office/drawing/2014/main" id="{D742723F-D8EE-729E-BA4A-A0C90E4CF369}"/>
              </a:ext>
            </a:extLst>
          </p:cNvPr>
          <p:cNvSpPr txBox="1"/>
          <p:nvPr/>
        </p:nvSpPr>
        <p:spPr>
          <a:xfrm>
            <a:off x="3418174" y="5698290"/>
            <a:ext cx="6238568" cy="748795"/>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Many features but many are low quality.</a:t>
            </a:r>
          </a:p>
          <a:p>
            <a:pPr algn="ctr"/>
            <a:r>
              <a:rPr lang="en-US" sz="2133" dirty="0">
                <a:latin typeface="Lato" panose="020F0502020204030203" pitchFamily="34" charset="0"/>
                <a:ea typeface="Lato" panose="020F0502020204030203" pitchFamily="34" charset="0"/>
                <a:cs typeface="Lato" panose="020F0502020204030203" pitchFamily="34" charset="0"/>
              </a:rPr>
              <a:t>Similar numbers of high-quality features.</a:t>
            </a:r>
          </a:p>
        </p:txBody>
      </p:sp>
      <p:sp>
        <p:nvSpPr>
          <p:cNvPr id="2" name="Google Shape;697;p15">
            <a:extLst>
              <a:ext uri="{FF2B5EF4-FFF2-40B4-BE49-F238E27FC236}">
                <a16:creationId xmlns:a16="http://schemas.microsoft.com/office/drawing/2014/main" id="{30408DE1-61CE-3816-603E-52ADD892B1E1}"/>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Elution Peak Detection: More is not Better</a:t>
            </a:r>
            <a:endParaRPr lang="en-US" sz="3200" dirty="0">
              <a:solidFill>
                <a:srgbClr val="0070C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3669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670434" y="2988527"/>
            <a:ext cx="8265303" cy="3311049"/>
          </a:xfrm>
        </p:spPr>
        <p:txBody>
          <a:bodyPr>
            <a:noAutofit/>
          </a:bodyPr>
          <a:lstStyle/>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Detailed account of technical issues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Trackable data structure at every level in </a:t>
            </a:r>
            <a:r>
              <a:rPr lang="en-US" sz="2400" dirty="0" err="1">
                <a:latin typeface="Lato" panose="020F0502020204030203" pitchFamily="34" charset="0"/>
                <a:ea typeface="Lato" panose="020F0502020204030203" pitchFamily="34" charset="0"/>
                <a:cs typeface="Lato" panose="020F0502020204030203" pitchFamily="34" charset="0"/>
              </a:rPr>
              <a:t>asari</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dirty="0">
                <a:latin typeface="Lato" panose="020F0502020204030203" pitchFamily="34" charset="0"/>
                <a:ea typeface="Lato" panose="020F0502020204030203" pitchFamily="34" charset="0"/>
                <a:cs typeface="Lato" panose="020F0502020204030203" pitchFamily="34" charset="0"/>
              </a:rPr>
              <a:t>New algorithms, new build</a:t>
            </a:r>
            <a:endParaRPr lang="en-US" sz="2400"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useful set of quality control metrics</a:t>
            </a:r>
          </a:p>
          <a:p>
            <a:pPr lvl="1">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Performant, easy to deploy, easy to scale</a:t>
            </a:r>
          </a:p>
        </p:txBody>
      </p:sp>
      <p:pic>
        <p:nvPicPr>
          <p:cNvPr id="3" name="Picture 2" descr="A screenshot of a phone&#10;&#10;Description automatically generated">
            <a:extLst>
              <a:ext uri="{FF2B5EF4-FFF2-40B4-BE49-F238E27FC236}">
                <a16:creationId xmlns:a16="http://schemas.microsoft.com/office/drawing/2014/main" id="{4617B379-6CAD-186E-85A7-C5697740CA54}"/>
              </a:ext>
            </a:extLst>
          </p:cNvPr>
          <p:cNvPicPr>
            <a:picLocks noChangeAspect="1"/>
          </p:cNvPicPr>
          <p:nvPr/>
        </p:nvPicPr>
        <p:blipFill>
          <a:blip r:embed="rId3"/>
          <a:stretch>
            <a:fillRect/>
          </a:stretch>
        </p:blipFill>
        <p:spPr>
          <a:xfrm>
            <a:off x="2093653" y="669934"/>
            <a:ext cx="7048500" cy="2044700"/>
          </a:xfrm>
          <a:prstGeom prst="rect">
            <a:avLst/>
          </a:prstGeom>
        </p:spPr>
      </p:pic>
    </p:spTree>
    <p:extLst>
      <p:ext uri="{BB962C8B-B14F-4D97-AF65-F5344CB8AC3E}">
        <p14:creationId xmlns:p14="http://schemas.microsoft.com/office/powerpoint/2010/main" val="15440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0D60C-67BC-390D-D871-B84F3F45CD65}"/>
              </a:ext>
            </a:extLst>
          </p:cNvPr>
          <p:cNvPicPr>
            <a:picLocks noChangeAspect="1"/>
          </p:cNvPicPr>
          <p:nvPr/>
        </p:nvPicPr>
        <p:blipFill rotWithShape="1">
          <a:blip r:embed="rId3"/>
          <a:srcRect l="-1" t="7957" r="51951"/>
          <a:stretch/>
        </p:blipFill>
        <p:spPr>
          <a:xfrm>
            <a:off x="1962319" y="1215956"/>
            <a:ext cx="4411613" cy="4831409"/>
          </a:xfrm>
          <a:prstGeom prst="rect">
            <a:avLst/>
          </a:prstGeom>
        </p:spPr>
      </p:pic>
      <p:sp>
        <p:nvSpPr>
          <p:cNvPr id="6" name="Google Shape;697;p15">
            <a:extLst>
              <a:ext uri="{FF2B5EF4-FFF2-40B4-BE49-F238E27FC236}">
                <a16:creationId xmlns:a16="http://schemas.microsoft.com/office/drawing/2014/main" id="{ED2A784F-4D2E-D639-A59A-9FAC980470E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b="0" dirty="0">
                <a:solidFill>
                  <a:srgbClr val="0070C0"/>
                </a:solidFill>
                <a:effectLst/>
                <a:latin typeface="Arial" panose="020B0604020202020204" pitchFamily="34" charset="0"/>
                <a:ea typeface="Times New Roman" panose="02020603050405020304" pitchFamily="18" charset="0"/>
              </a:rPr>
              <a:t>Conventional vs Asari</a:t>
            </a:r>
          </a:p>
        </p:txBody>
      </p:sp>
      <p:sp>
        <p:nvSpPr>
          <p:cNvPr id="7" name="Content Placeholder 2">
            <a:extLst>
              <a:ext uri="{FF2B5EF4-FFF2-40B4-BE49-F238E27FC236}">
                <a16:creationId xmlns:a16="http://schemas.microsoft.com/office/drawing/2014/main" id="{126BB338-3F8A-E7EB-A51C-026ABE5D9693}"/>
              </a:ext>
            </a:extLst>
          </p:cNvPr>
          <p:cNvSpPr txBox="1">
            <a:spLocks/>
          </p:cNvSpPr>
          <p:nvPr/>
        </p:nvSpPr>
        <p:spPr>
          <a:xfrm>
            <a:off x="6991108" y="1842237"/>
            <a:ext cx="3760465" cy="22552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Conventional = peaks first</a:t>
            </a:r>
          </a:p>
          <a:p>
            <a:pPr marL="342900" indent="-342900" algn="l">
              <a:buFont typeface="Arial" panose="020B0604020202020204" pitchFamily="34" charset="0"/>
              <a:buChar char="•"/>
            </a:pPr>
            <a:r>
              <a:rPr lang="en-US" dirty="0"/>
              <a:t>Asari = mass first</a:t>
            </a:r>
          </a:p>
          <a:p>
            <a:pPr marL="342900" indent="-342900" algn="l">
              <a:buFont typeface="Arial" panose="020B0604020202020204" pitchFamily="34" charset="0"/>
              <a:buChar char="•"/>
            </a:pPr>
            <a:r>
              <a:rPr lang="en-US" dirty="0"/>
              <a:t>Decouple steps, not to propagate errors towards correspondence.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07342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653702" y="229111"/>
            <a:ext cx="8802167"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Learning Objectives</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2446182"/>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CLI or web</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asari output</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Understand annotation from different approaches</a:t>
            </a:r>
            <a:endParaRPr lang="en-US" sz="2000" dirty="0">
              <a:effectLst/>
              <a:latin typeface="Arial" panose="020B0604020202020204" pitchFamily="34" charset="0"/>
              <a:ea typeface="Times New Roman" panose="02020603050405020304" pitchFamily="18" charset="0"/>
            </a:endParaRP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How to use asari pipeline (PCPFM) , including QC and data wrangling</a:t>
            </a:r>
          </a:p>
          <a:p>
            <a:pPr marL="342900" marR="0" indent="-342900">
              <a:lnSpc>
                <a:spcPct val="150000"/>
              </a:lnSpc>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Ask questions on GitHub issues</a:t>
            </a:r>
            <a:endParaRPr lang="en-US" sz="2000" b="1"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633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Mass tracks are EICs of full length</a:t>
            </a:r>
          </a:p>
        </p:txBody>
      </p:sp>
      <p:pic>
        <p:nvPicPr>
          <p:cNvPr id="3" name="Content Placeholder 3">
            <a:extLst>
              <a:ext uri="{FF2B5EF4-FFF2-40B4-BE49-F238E27FC236}">
                <a16:creationId xmlns:a16="http://schemas.microsoft.com/office/drawing/2014/main" id="{5D0DA146-68C3-3890-5EAD-7C11BAE53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026" y="2123042"/>
            <a:ext cx="5833868" cy="3873500"/>
          </a:xfrm>
        </p:spPr>
      </p:pic>
      <p:pic>
        <p:nvPicPr>
          <p:cNvPr id="2" name="Picture 1">
            <a:extLst>
              <a:ext uri="{FF2B5EF4-FFF2-40B4-BE49-F238E27FC236}">
                <a16:creationId xmlns:a16="http://schemas.microsoft.com/office/drawing/2014/main" id="{90F7CEF6-815C-4AC5-7989-B53B45BE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89405" y="854422"/>
            <a:ext cx="248177" cy="1828800"/>
          </a:xfrm>
          <a:prstGeom prst="rect">
            <a:avLst/>
          </a:prstGeom>
        </p:spPr>
      </p:pic>
      <p:grpSp>
        <p:nvGrpSpPr>
          <p:cNvPr id="6" name="Group 5">
            <a:extLst>
              <a:ext uri="{FF2B5EF4-FFF2-40B4-BE49-F238E27FC236}">
                <a16:creationId xmlns:a16="http://schemas.microsoft.com/office/drawing/2014/main" id="{775D1F6C-B91B-C298-5D2C-7DC0E3D6AF91}"/>
              </a:ext>
            </a:extLst>
          </p:cNvPr>
          <p:cNvGrpSpPr/>
          <p:nvPr/>
        </p:nvGrpSpPr>
        <p:grpSpPr>
          <a:xfrm>
            <a:off x="4422416" y="2438047"/>
            <a:ext cx="5577840" cy="3329283"/>
            <a:chOff x="1253297" y="2025496"/>
            <a:chExt cx="5577840" cy="3329283"/>
          </a:xfrm>
        </p:grpSpPr>
        <p:sp>
          <p:nvSpPr>
            <p:cNvPr id="7" name="Rectangle 6">
              <a:extLst>
                <a:ext uri="{FF2B5EF4-FFF2-40B4-BE49-F238E27FC236}">
                  <a16:creationId xmlns:a16="http://schemas.microsoft.com/office/drawing/2014/main" id="{A0335B95-B223-3A4E-FF11-B77C15195EAE}"/>
                </a:ext>
              </a:extLst>
            </p:cNvPr>
            <p:cNvSpPr/>
            <p:nvPr/>
          </p:nvSpPr>
          <p:spPr>
            <a:xfrm flipV="1">
              <a:off x="1253297" y="2244802"/>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BFE31A-F0EA-0D26-4346-6EDCDE7ECF1C}"/>
                </a:ext>
              </a:extLst>
            </p:cNvPr>
            <p:cNvSpPr/>
            <p:nvPr/>
          </p:nvSpPr>
          <p:spPr>
            <a:xfrm flipV="1">
              <a:off x="1253297" y="419626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D53CC6-8847-F710-B364-4667661E6536}"/>
                </a:ext>
              </a:extLst>
            </p:cNvPr>
            <p:cNvSpPr/>
            <p:nvPr/>
          </p:nvSpPr>
          <p:spPr>
            <a:xfrm flipV="1">
              <a:off x="1253297" y="263381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2A5B81-75D5-DFA1-3F5D-6D88F30528A6}"/>
                </a:ext>
              </a:extLst>
            </p:cNvPr>
            <p:cNvSpPr/>
            <p:nvPr/>
          </p:nvSpPr>
          <p:spPr>
            <a:xfrm flipV="1">
              <a:off x="1253297" y="202549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34E00-4703-91F9-D2C8-3D8F2FDCCFDD}"/>
                </a:ext>
              </a:extLst>
            </p:cNvPr>
            <p:cNvSpPr/>
            <p:nvPr/>
          </p:nvSpPr>
          <p:spPr>
            <a:xfrm flipV="1">
              <a:off x="1253297" y="4262446"/>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2702D-330F-E523-5F67-0589A2BF7D98}"/>
                </a:ext>
              </a:extLst>
            </p:cNvPr>
            <p:cNvSpPr/>
            <p:nvPr/>
          </p:nvSpPr>
          <p:spPr>
            <a:xfrm flipV="1">
              <a:off x="1253297" y="4683035"/>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40A32-8CAA-1A36-CDC8-14BEE1899194}"/>
                </a:ext>
              </a:extLst>
            </p:cNvPr>
            <p:cNvSpPr/>
            <p:nvPr/>
          </p:nvSpPr>
          <p:spPr>
            <a:xfrm flipV="1">
              <a:off x="1253297" y="5296519"/>
              <a:ext cx="5577840" cy="58260"/>
            </a:xfrm>
            <a:prstGeom prst="rect">
              <a:avLst/>
            </a:prstGeom>
            <a:noFill/>
            <a:ln w="12700">
              <a:solidFill>
                <a:srgbClr val="00B050">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B352683-198C-E8EF-5525-06CC5C55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529" y="1980671"/>
            <a:ext cx="1285437" cy="3922916"/>
          </a:xfrm>
          <a:prstGeom prst="rect">
            <a:avLst/>
          </a:prstGeom>
        </p:spPr>
      </p:pic>
      <p:sp>
        <p:nvSpPr>
          <p:cNvPr id="16" name="Bent Arrow 15">
            <a:extLst>
              <a:ext uri="{FF2B5EF4-FFF2-40B4-BE49-F238E27FC236}">
                <a16:creationId xmlns:a16="http://schemas.microsoft.com/office/drawing/2014/main" id="{87B3FCF3-C6A3-6F6E-8581-BEFE231E3866}"/>
              </a:ext>
            </a:extLst>
          </p:cNvPr>
          <p:cNvSpPr/>
          <p:nvPr/>
        </p:nvSpPr>
        <p:spPr>
          <a:xfrm rot="10800000">
            <a:off x="3161489" y="2752943"/>
            <a:ext cx="2321684" cy="1189185"/>
          </a:xfrm>
          <a:prstGeom prst="bentArrow">
            <a:avLst>
              <a:gd name="adj1" fmla="val 4720"/>
              <a:gd name="adj2" fmla="val 8916"/>
              <a:gd name="adj3" fmla="val 25000"/>
              <a:gd name="adj4" fmla="val 9344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EC7521E-6B8A-A680-2729-915C49D0325C}"/>
              </a:ext>
            </a:extLst>
          </p:cNvPr>
          <p:cNvSpPr txBox="1"/>
          <p:nvPr/>
        </p:nvSpPr>
        <p:spPr>
          <a:xfrm>
            <a:off x="6669007" y="6035453"/>
            <a:ext cx="1803784" cy="369332"/>
          </a:xfrm>
          <a:prstGeom prst="rect">
            <a:avLst/>
          </a:prstGeom>
          <a:noFill/>
        </p:spPr>
        <p:txBody>
          <a:bodyPr wrap="square" rtlCol="0">
            <a:spAutoFit/>
          </a:bodyPr>
          <a:lstStyle/>
          <a:p>
            <a:pPr algn="ctr"/>
            <a:r>
              <a:rPr lang="en-US" dirty="0"/>
              <a:t>Scan number</a:t>
            </a:r>
          </a:p>
        </p:txBody>
      </p:sp>
    </p:spTree>
    <p:extLst>
      <p:ext uri="{BB962C8B-B14F-4D97-AF65-F5344CB8AC3E}">
        <p14:creationId xmlns:p14="http://schemas.microsoft.com/office/powerpoint/2010/main" val="2625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a:r>
              <a:rPr lang="en-US" sz="3200" dirty="0">
                <a:solidFill>
                  <a:srgbClr val="0070C0"/>
                </a:solidFill>
                <a:latin typeface="Arial" panose="020B0604020202020204" pitchFamily="34" charset="0"/>
                <a:cs typeface="Arial" panose="020B0604020202020204" pitchFamily="34" charset="0"/>
              </a:rPr>
              <a:t>Asari aligns mass first and uses Composite mass tracks</a:t>
            </a:r>
          </a:p>
        </p:txBody>
      </p:sp>
      <p:pic>
        <p:nvPicPr>
          <p:cNvPr id="18" name="Picture 17">
            <a:extLst>
              <a:ext uri="{FF2B5EF4-FFF2-40B4-BE49-F238E27FC236}">
                <a16:creationId xmlns:a16="http://schemas.microsoft.com/office/drawing/2014/main" id="{F42FA934-6738-4043-C987-BF7D5A775617}"/>
              </a:ext>
            </a:extLst>
          </p:cNvPr>
          <p:cNvPicPr>
            <a:picLocks noChangeAspect="1"/>
          </p:cNvPicPr>
          <p:nvPr/>
        </p:nvPicPr>
        <p:blipFill>
          <a:blip r:embed="rId2"/>
          <a:stretch>
            <a:fillRect/>
          </a:stretch>
        </p:blipFill>
        <p:spPr>
          <a:xfrm>
            <a:off x="1908771" y="1412649"/>
            <a:ext cx="7689881" cy="4307215"/>
          </a:xfrm>
          <a:prstGeom prst="rect">
            <a:avLst/>
          </a:prstGeom>
        </p:spPr>
      </p:pic>
    </p:spTree>
    <p:extLst>
      <p:ext uri="{BB962C8B-B14F-4D97-AF65-F5344CB8AC3E}">
        <p14:creationId xmlns:p14="http://schemas.microsoft.com/office/powerpoint/2010/main" val="70509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852568" y="31642"/>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Consistent Feature Detection with </a:t>
            </a:r>
            <a:r>
              <a:rPr lang="en-US" sz="2667" b="1" dirty="0" err="1">
                <a:latin typeface="Lato" panose="020F0502020204030203" pitchFamily="34" charset="0"/>
                <a:ea typeface="Lato" panose="020F0502020204030203" pitchFamily="34" charset="0"/>
                <a:cs typeface="Lato" panose="020F0502020204030203" pitchFamily="34" charset="0"/>
              </a:rPr>
              <a:t>Asari</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E788146-29E0-C608-3AF0-D5B62B7CE1B8}"/>
              </a:ext>
            </a:extLst>
          </p:cNvPr>
          <p:cNvSpPr txBox="1"/>
          <p:nvPr/>
        </p:nvSpPr>
        <p:spPr>
          <a:xfrm>
            <a:off x="6887817" y="6498771"/>
            <a:ext cx="5304183" cy="369332"/>
          </a:xfrm>
          <a:prstGeom prst="rect">
            <a:avLst/>
          </a:prstGeom>
          <a:noFill/>
        </p:spPr>
        <p:txBody>
          <a:bodyPr wrap="square" rtlCol="0">
            <a:spAutoFit/>
          </a:bodyPr>
          <a:lstStyle/>
          <a:p>
            <a:pPr algn="r"/>
            <a:r>
              <a:rPr lang="en-US" b="0" i="0" u="none" strike="noStrike" dirty="0">
                <a:solidFill>
                  <a:srgbClr val="1F2328"/>
                </a:solidFill>
                <a:effectLst/>
                <a:latin typeface="-apple-system"/>
              </a:rPr>
              <a:t>Li et al. </a:t>
            </a:r>
            <a:r>
              <a:rPr lang="en-US" b="0" i="1" u="none" strike="noStrike" dirty="0">
                <a:solidFill>
                  <a:srgbClr val="1F2328"/>
                </a:solidFill>
                <a:effectLst/>
                <a:latin typeface="-apple-system"/>
              </a:rPr>
              <a:t>Nature Communications </a:t>
            </a:r>
            <a:r>
              <a:rPr lang="en-US" b="0" i="0" u="none" strike="noStrike" dirty="0">
                <a:solidFill>
                  <a:srgbClr val="1F2328"/>
                </a:solidFill>
                <a:effectLst/>
                <a:latin typeface="-apple-system"/>
              </a:rPr>
              <a:t>14.1 (2023): 4113 </a:t>
            </a:r>
            <a:endParaRPr lang="en-US" dirty="0"/>
          </a:p>
        </p:txBody>
      </p:sp>
      <p:pic>
        <p:nvPicPr>
          <p:cNvPr id="9" name="Picture 8">
            <a:extLst>
              <a:ext uri="{FF2B5EF4-FFF2-40B4-BE49-F238E27FC236}">
                <a16:creationId xmlns:a16="http://schemas.microsoft.com/office/drawing/2014/main" id="{1677E096-25D3-6D65-D8E4-04A5801653B4}"/>
              </a:ext>
            </a:extLst>
          </p:cNvPr>
          <p:cNvPicPr>
            <a:picLocks noChangeAspect="1"/>
          </p:cNvPicPr>
          <p:nvPr/>
        </p:nvPicPr>
        <p:blipFill rotWithShape="1">
          <a:blip r:embed="rId3"/>
          <a:srcRect b="12434"/>
          <a:stretch/>
        </p:blipFill>
        <p:spPr>
          <a:xfrm>
            <a:off x="1107702" y="1916757"/>
            <a:ext cx="4467446" cy="2284662"/>
          </a:xfrm>
          <a:prstGeom prst="rect">
            <a:avLst/>
          </a:prstGeom>
        </p:spPr>
      </p:pic>
      <p:pic>
        <p:nvPicPr>
          <p:cNvPr id="10" name="Picture 9">
            <a:extLst>
              <a:ext uri="{FF2B5EF4-FFF2-40B4-BE49-F238E27FC236}">
                <a16:creationId xmlns:a16="http://schemas.microsoft.com/office/drawing/2014/main" id="{EE3CDF9E-412A-A395-6B98-307068A34116}"/>
              </a:ext>
            </a:extLst>
          </p:cNvPr>
          <p:cNvPicPr>
            <a:picLocks noChangeAspect="1"/>
          </p:cNvPicPr>
          <p:nvPr/>
        </p:nvPicPr>
        <p:blipFill rotWithShape="1">
          <a:blip r:embed="rId4"/>
          <a:srcRect b="10666"/>
          <a:stretch/>
        </p:blipFill>
        <p:spPr>
          <a:xfrm>
            <a:off x="6712576" y="1767914"/>
            <a:ext cx="4966463" cy="2433505"/>
          </a:xfrm>
          <a:prstGeom prst="rect">
            <a:avLst/>
          </a:prstGeom>
        </p:spPr>
      </p:pic>
      <p:sp>
        <p:nvSpPr>
          <p:cNvPr id="2" name="Rectangle 1">
            <a:extLst>
              <a:ext uri="{FF2B5EF4-FFF2-40B4-BE49-F238E27FC236}">
                <a16:creationId xmlns:a16="http://schemas.microsoft.com/office/drawing/2014/main" id="{603C65E1-A5A2-B75A-43D7-A943C9329847}"/>
              </a:ext>
            </a:extLst>
          </p:cNvPr>
          <p:cNvSpPr/>
          <p:nvPr/>
        </p:nvSpPr>
        <p:spPr>
          <a:xfrm>
            <a:off x="473657" y="596828"/>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09D147-CCC7-5D29-811B-CC1DAA96187E}"/>
              </a:ext>
            </a:extLst>
          </p:cNvPr>
          <p:cNvSpPr/>
          <p:nvPr/>
        </p:nvSpPr>
        <p:spPr>
          <a:xfrm>
            <a:off x="814610" y="162060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3750390-4C80-2D57-0B31-6CE3326754CF}"/>
              </a:ext>
            </a:extLst>
          </p:cNvPr>
          <p:cNvPicPr>
            <a:picLocks noChangeAspect="1"/>
          </p:cNvPicPr>
          <p:nvPr/>
        </p:nvPicPr>
        <p:blipFill rotWithShape="1">
          <a:blip r:embed="rId4"/>
          <a:srcRect l="35274" t="90051" r="30041" b="322"/>
          <a:stretch/>
        </p:blipFill>
        <p:spPr>
          <a:xfrm>
            <a:off x="2784735" y="4236961"/>
            <a:ext cx="2234711" cy="340218"/>
          </a:xfrm>
          <a:prstGeom prst="rect">
            <a:avLst/>
          </a:prstGeom>
        </p:spPr>
      </p:pic>
      <p:pic>
        <p:nvPicPr>
          <p:cNvPr id="14" name="Picture 13">
            <a:extLst>
              <a:ext uri="{FF2B5EF4-FFF2-40B4-BE49-F238E27FC236}">
                <a16:creationId xmlns:a16="http://schemas.microsoft.com/office/drawing/2014/main" id="{15FAC9C8-38F6-05BC-2AD1-7781B28FBB70}"/>
              </a:ext>
            </a:extLst>
          </p:cNvPr>
          <p:cNvPicPr>
            <a:picLocks noChangeAspect="1"/>
          </p:cNvPicPr>
          <p:nvPr/>
        </p:nvPicPr>
        <p:blipFill rotWithShape="1">
          <a:blip r:embed="rId4"/>
          <a:srcRect l="35274" t="90051" r="30041" b="322"/>
          <a:stretch/>
        </p:blipFill>
        <p:spPr>
          <a:xfrm>
            <a:off x="8683517" y="4211777"/>
            <a:ext cx="2234711" cy="340218"/>
          </a:xfrm>
          <a:prstGeom prst="rect">
            <a:avLst/>
          </a:prstGeom>
        </p:spPr>
      </p:pic>
      <p:sp>
        <p:nvSpPr>
          <p:cNvPr id="15" name="Rectangle 14">
            <a:extLst>
              <a:ext uri="{FF2B5EF4-FFF2-40B4-BE49-F238E27FC236}">
                <a16:creationId xmlns:a16="http://schemas.microsoft.com/office/drawing/2014/main" id="{41CEAF64-6310-B80C-8DAA-08A4B174F65F}"/>
              </a:ext>
            </a:extLst>
          </p:cNvPr>
          <p:cNvSpPr/>
          <p:nvPr/>
        </p:nvSpPr>
        <p:spPr>
          <a:xfrm>
            <a:off x="6634588" y="1544440"/>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3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Software = 90% + 90%</a:t>
            </a:r>
            <a:endParaRPr lang="en-US" sz="3200" dirty="0">
              <a:solidFill>
                <a:srgbClr val="0070C0"/>
              </a:solidFill>
              <a:effectLst/>
              <a:latin typeface="Arial" panose="020B0604020202020204" pitchFamily="34" charset="0"/>
              <a:ea typeface="Times New Roman" panose="02020603050405020304" pitchFamily="18" charset="0"/>
            </a:endParaRPr>
          </a:p>
        </p:txBody>
      </p:sp>
      <p:sp>
        <p:nvSpPr>
          <p:cNvPr id="2" name="TextBox 1">
            <a:extLst>
              <a:ext uri="{FF2B5EF4-FFF2-40B4-BE49-F238E27FC236}">
                <a16:creationId xmlns:a16="http://schemas.microsoft.com/office/drawing/2014/main" id="{8E35A7DB-CCD4-22B4-4075-6ADC3F716EB0}"/>
              </a:ext>
            </a:extLst>
          </p:cNvPr>
          <p:cNvSpPr txBox="1"/>
          <p:nvPr/>
        </p:nvSpPr>
        <p:spPr>
          <a:xfrm>
            <a:off x="1738275" y="1515142"/>
            <a:ext cx="9185887" cy="4344138"/>
          </a:xfrm>
          <a:prstGeom prst="rect">
            <a:avLst/>
          </a:prstGeom>
          <a:noFill/>
        </p:spPr>
        <p:txBody>
          <a:bodyPr wrap="square" rtlCol="0">
            <a:spAutoFit/>
          </a:bodyPr>
          <a:lstStyle/>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Algorithms and engineering both important</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Implementation of basic functions using discrete mathematics and avoiding continuous curves.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Main intensity values of each sample are not kept in memory.</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Simple (and transparent) peak detection based on local maxima (no curve fitting until evaluation)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Composite mass tracks greatly reduce the run cycles on peak detection</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Using Python numerical libraries and vector operations</a:t>
            </a:r>
          </a:p>
          <a:p>
            <a:pPr marL="342900" marR="0" indent="-342900">
              <a:lnSpc>
                <a:spcPct val="150000"/>
              </a:lnSpc>
              <a:spcBef>
                <a:spcPts val="100"/>
              </a:spcBef>
              <a:spcAft>
                <a:spcPts val="100"/>
              </a:spcAft>
              <a:buFont typeface="Courier New" panose="02070309020205020404" pitchFamily="49" charset="0"/>
              <a:buChar char="o"/>
            </a:pPr>
            <a:r>
              <a:rPr lang="en-US" sz="2000" b="0" dirty="0">
                <a:effectLst/>
                <a:latin typeface="Arial" panose="020B0604020202020204" pitchFamily="34" charset="0"/>
                <a:ea typeface="Times New Roman" panose="02020603050405020304" pitchFamily="18" charset="0"/>
              </a:rPr>
              <a:t>Alignment of mass tracks uses clustering in larger sample size</a:t>
            </a:r>
          </a:p>
        </p:txBody>
      </p:sp>
    </p:spTree>
    <p:extLst>
      <p:ext uri="{BB962C8B-B14F-4D97-AF65-F5344CB8AC3E}">
        <p14:creationId xmlns:p14="http://schemas.microsoft.com/office/powerpoint/2010/main" val="340673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Common Data Models</a:t>
            </a:r>
            <a:endParaRPr lang="en-US" sz="3200" dirty="0">
              <a:solidFill>
                <a:srgbClr val="0070C0"/>
              </a:solidFill>
              <a:effectLst/>
              <a:latin typeface="Arial" panose="020B0604020202020204" pitchFamily="34" charset="0"/>
              <a:ea typeface="Times New Roman" panose="02020603050405020304" pitchFamily="18" charset="0"/>
            </a:endParaRPr>
          </a:p>
        </p:txBody>
      </p:sp>
      <p:pic>
        <p:nvPicPr>
          <p:cNvPr id="2" name="Picture 1" descr="A diagram of a structure&#10;&#10;Description automatically generated">
            <a:extLst>
              <a:ext uri="{FF2B5EF4-FFF2-40B4-BE49-F238E27FC236}">
                <a16:creationId xmlns:a16="http://schemas.microsoft.com/office/drawing/2014/main" id="{DE7156A6-588E-A383-2568-08DAEA95B740}"/>
              </a:ext>
            </a:extLst>
          </p:cNvPr>
          <p:cNvPicPr>
            <a:picLocks noChangeAspect="1"/>
          </p:cNvPicPr>
          <p:nvPr/>
        </p:nvPicPr>
        <p:blipFill rotWithShape="1">
          <a:blip r:embed="rId2"/>
          <a:srcRect b="20588"/>
          <a:stretch/>
        </p:blipFill>
        <p:spPr>
          <a:xfrm>
            <a:off x="2014151" y="1283542"/>
            <a:ext cx="8163698" cy="4538055"/>
          </a:xfrm>
          <a:prstGeom prst="rect">
            <a:avLst/>
          </a:prstGeom>
        </p:spPr>
      </p:pic>
      <p:sp>
        <p:nvSpPr>
          <p:cNvPr id="7" name="TextBox 6">
            <a:extLst>
              <a:ext uri="{FF2B5EF4-FFF2-40B4-BE49-F238E27FC236}">
                <a16:creationId xmlns:a16="http://schemas.microsoft.com/office/drawing/2014/main" id="{978931CE-3906-1C8D-4F46-04173240EF59}"/>
              </a:ext>
            </a:extLst>
          </p:cNvPr>
          <p:cNvSpPr txBox="1"/>
          <p:nvPr/>
        </p:nvSpPr>
        <p:spPr>
          <a:xfrm>
            <a:off x="1643452" y="5922610"/>
            <a:ext cx="9514702" cy="646331"/>
          </a:xfrm>
          <a:prstGeom prst="rect">
            <a:avLst/>
          </a:prstGeom>
          <a:noFill/>
        </p:spPr>
        <p:txBody>
          <a:bodyPr wrap="square">
            <a:spAutoFit/>
          </a:bodyPr>
          <a:lstStyle/>
          <a:p>
            <a:r>
              <a:rPr lang="en-US" dirty="0"/>
              <a:t>Mitchell et al, 2024. Common data models to streamline metabolomics processing and annotation, and implementation in a Python pipeline. PLOS Computational Biology, 20(6), p.e1011912</a:t>
            </a:r>
          </a:p>
        </p:txBody>
      </p:sp>
    </p:spTree>
    <p:extLst>
      <p:ext uri="{BB962C8B-B14F-4D97-AF65-F5344CB8AC3E}">
        <p14:creationId xmlns:p14="http://schemas.microsoft.com/office/powerpoint/2010/main" val="87855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C1A79943-7EB5-3AB3-98BA-A020EB3AD941}"/>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err="1">
                <a:latin typeface="Lato" panose="020F0502020204030203" pitchFamily="34" charset="0"/>
                <a:ea typeface="Lato" panose="020F0502020204030203" pitchFamily="34" charset="0"/>
                <a:cs typeface="Lato" panose="020F0502020204030203" pitchFamily="34" charset="0"/>
              </a:rPr>
              <a:t>Asari</a:t>
            </a:r>
            <a:r>
              <a:rPr lang="en-US" sz="2667" b="1" dirty="0">
                <a:latin typeface="Lato" panose="020F0502020204030203" pitchFamily="34" charset="0"/>
                <a:ea typeface="Lato" panose="020F0502020204030203" pitchFamily="34" charset="0"/>
                <a:cs typeface="Lato" panose="020F0502020204030203" pitchFamily="34" charset="0"/>
              </a:rPr>
              <a:t> Offers Greatly Improved Performance</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10" name="Picture 9" descr="Chart&#10;&#10;Description automatically generated">
            <a:extLst>
              <a:ext uri="{FF2B5EF4-FFF2-40B4-BE49-F238E27FC236}">
                <a16:creationId xmlns:a16="http://schemas.microsoft.com/office/drawing/2014/main" id="{E0D6D930-DB30-C60C-6CE9-CB7BB13589A9}"/>
              </a:ext>
            </a:extLst>
          </p:cNvPr>
          <p:cNvPicPr>
            <a:picLocks noChangeAspect="1"/>
          </p:cNvPicPr>
          <p:nvPr/>
        </p:nvPicPr>
        <p:blipFill rotWithShape="1">
          <a:blip r:embed="rId3"/>
          <a:srcRect l="50896" b="28065"/>
          <a:stretch/>
        </p:blipFill>
        <p:spPr>
          <a:xfrm>
            <a:off x="1955281" y="1003116"/>
            <a:ext cx="3921601" cy="5739056"/>
          </a:xfrm>
          <a:prstGeom prst="rect">
            <a:avLst/>
          </a:prstGeom>
        </p:spPr>
      </p:pic>
      <p:pic>
        <p:nvPicPr>
          <p:cNvPr id="11" name="Picture 10" descr="Chart&#10;&#10;Description automatically generated">
            <a:extLst>
              <a:ext uri="{FF2B5EF4-FFF2-40B4-BE49-F238E27FC236}">
                <a16:creationId xmlns:a16="http://schemas.microsoft.com/office/drawing/2014/main" id="{EE4766B4-7BF2-D254-EE09-1C327766DB36}"/>
              </a:ext>
            </a:extLst>
          </p:cNvPr>
          <p:cNvPicPr>
            <a:picLocks noChangeAspect="1"/>
          </p:cNvPicPr>
          <p:nvPr/>
        </p:nvPicPr>
        <p:blipFill rotWithShape="1">
          <a:blip r:embed="rId3"/>
          <a:srcRect t="54576" r="47557"/>
          <a:stretch/>
        </p:blipFill>
        <p:spPr>
          <a:xfrm>
            <a:off x="6169974" y="1499665"/>
            <a:ext cx="4390750" cy="3799146"/>
          </a:xfrm>
          <a:prstGeom prst="rect">
            <a:avLst/>
          </a:prstGeom>
        </p:spPr>
      </p:pic>
      <p:sp>
        <p:nvSpPr>
          <p:cNvPr id="5" name="Rectangle 4">
            <a:extLst>
              <a:ext uri="{FF2B5EF4-FFF2-40B4-BE49-F238E27FC236}">
                <a16:creationId xmlns:a16="http://schemas.microsoft.com/office/drawing/2014/main" id="{BD8B0F80-AC50-99EF-8B46-623CB9FB52E1}"/>
              </a:ext>
            </a:extLst>
          </p:cNvPr>
          <p:cNvSpPr/>
          <p:nvPr/>
        </p:nvSpPr>
        <p:spPr>
          <a:xfrm>
            <a:off x="10471165" y="1003116"/>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2C5F92-C274-977A-9946-0B5A2557FC98}"/>
              </a:ext>
            </a:extLst>
          </p:cNvPr>
          <p:cNvSpPr/>
          <p:nvPr/>
        </p:nvSpPr>
        <p:spPr>
          <a:xfrm>
            <a:off x="5950857" y="1559189"/>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BB4841-42AC-7E28-97EE-0D95DE2141E3}"/>
              </a:ext>
            </a:extLst>
          </p:cNvPr>
          <p:cNvSpPr/>
          <p:nvPr/>
        </p:nvSpPr>
        <p:spPr>
          <a:xfrm>
            <a:off x="1662189" y="833703"/>
            <a:ext cx="586184" cy="7547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4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Q and A (10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12800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86B1-D1D8-9847-8A7E-02077043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9C555-628D-4B45-7E92-2CC63DC4AFAE}"/>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Using Asari via the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rPr>
              <a:t>pcpfm</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 pipeline</a:t>
            </a:r>
          </a:p>
        </p:txBody>
      </p:sp>
      <p:pic>
        <p:nvPicPr>
          <p:cNvPr id="4" name="Picture 3" descr="A diagram of a process&#10;&#10;Description automatically generated">
            <a:extLst>
              <a:ext uri="{FF2B5EF4-FFF2-40B4-BE49-F238E27FC236}">
                <a16:creationId xmlns:a16="http://schemas.microsoft.com/office/drawing/2014/main" id="{4EE21608-4E20-8033-5CF5-A7ED3D3E008A}"/>
              </a:ext>
            </a:extLst>
          </p:cNvPr>
          <p:cNvPicPr>
            <a:picLocks noChangeAspect="1"/>
          </p:cNvPicPr>
          <p:nvPr/>
        </p:nvPicPr>
        <p:blipFill rotWithShape="1">
          <a:blip r:embed="rId3"/>
          <a:srcRect r="56260" b="12983"/>
          <a:stretch/>
        </p:blipFill>
        <p:spPr>
          <a:xfrm>
            <a:off x="437536" y="893168"/>
            <a:ext cx="5004620" cy="5566625"/>
          </a:xfrm>
          <a:prstGeom prst="rect">
            <a:avLst/>
          </a:prstGeom>
        </p:spPr>
      </p:pic>
      <p:sp>
        <p:nvSpPr>
          <p:cNvPr id="5" name="Content Placeholder 2">
            <a:extLst>
              <a:ext uri="{FF2B5EF4-FFF2-40B4-BE49-F238E27FC236}">
                <a16:creationId xmlns:a16="http://schemas.microsoft.com/office/drawing/2014/main" id="{3759EED6-9EFE-12D8-C89A-9AD8ABABEAD5}"/>
              </a:ext>
            </a:extLst>
          </p:cNvPr>
          <p:cNvSpPr txBox="1">
            <a:spLocks/>
          </p:cNvSpPr>
          <p:nvPr/>
        </p:nvSpPr>
        <p:spPr>
          <a:xfrm>
            <a:off x="6749846" y="2108455"/>
            <a:ext cx="40017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Asari</a:t>
            </a:r>
            <a:r>
              <a:rPr lang="en-US" dirty="0"/>
              <a:t> is integrated into the </a:t>
            </a:r>
            <a:r>
              <a:rPr lang="en-US" dirty="0" err="1"/>
              <a:t>pcpfm</a:t>
            </a:r>
            <a:r>
              <a:rPr lang="en-US" dirty="0"/>
              <a:t> pipeline. </a:t>
            </a:r>
          </a:p>
          <a:p>
            <a:endParaRPr lang="en-US" dirty="0"/>
          </a:p>
          <a:p>
            <a:r>
              <a:rPr lang="en-US" dirty="0"/>
              <a:t>When using asari in the pipeline, having a metadata csv file can automate full workflow. </a:t>
            </a:r>
          </a:p>
        </p:txBody>
      </p:sp>
    </p:spTree>
    <p:extLst>
      <p:ext uri="{BB962C8B-B14F-4D97-AF65-F5344CB8AC3E}">
        <p14:creationId xmlns:p14="http://schemas.microsoft.com/office/powerpoint/2010/main" val="248868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4)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1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(5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1968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7AF4-A497-58C1-7588-DBB4B9128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20435-5899-0E50-81B2-8180CAF7B795}"/>
              </a:ext>
            </a:extLst>
          </p:cNvPr>
          <p:cNvSpPr txBox="1">
            <a:spLocks/>
          </p:cNvSpPr>
          <p:nvPr/>
        </p:nvSpPr>
        <p:spPr>
          <a:xfrm>
            <a:off x="283249" y="-263279"/>
            <a:ext cx="11335214"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lgn="ctr">
              <a:lnSpc>
                <a:spcPct val="150000"/>
              </a:lnSpc>
            </a:pP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rPr>
              <a:t>Full pipeline</a:t>
            </a:r>
          </a:p>
        </p:txBody>
      </p:sp>
      <p:pic>
        <p:nvPicPr>
          <p:cNvPr id="4" name="Picture 3" descr="A diagram of a process&#10;&#10;Description automatically generated">
            <a:extLst>
              <a:ext uri="{FF2B5EF4-FFF2-40B4-BE49-F238E27FC236}">
                <a16:creationId xmlns:a16="http://schemas.microsoft.com/office/drawing/2014/main" id="{E808F0A7-7CA5-9B93-31BD-81422EF57DBE}"/>
              </a:ext>
            </a:extLst>
          </p:cNvPr>
          <p:cNvPicPr>
            <a:picLocks noChangeAspect="1"/>
          </p:cNvPicPr>
          <p:nvPr/>
        </p:nvPicPr>
        <p:blipFill rotWithShape="1">
          <a:blip r:embed="rId3"/>
          <a:srcRect b="12983"/>
          <a:stretch/>
        </p:blipFill>
        <p:spPr>
          <a:xfrm>
            <a:off x="467032" y="645687"/>
            <a:ext cx="11441719" cy="5566625"/>
          </a:xfrm>
          <a:prstGeom prst="rect">
            <a:avLst/>
          </a:prstGeom>
        </p:spPr>
      </p:pic>
      <p:sp>
        <p:nvSpPr>
          <p:cNvPr id="5" name="Content Placeholder 2">
            <a:extLst>
              <a:ext uri="{FF2B5EF4-FFF2-40B4-BE49-F238E27FC236}">
                <a16:creationId xmlns:a16="http://schemas.microsoft.com/office/drawing/2014/main" id="{CB0F0729-E69A-40D3-F64C-AFCA35FE4431}"/>
              </a:ext>
            </a:extLst>
          </p:cNvPr>
          <p:cNvSpPr txBox="1">
            <a:spLocks/>
          </p:cNvSpPr>
          <p:nvPr/>
        </p:nvSpPr>
        <p:spPr>
          <a:xfrm>
            <a:off x="750763" y="6354554"/>
            <a:ext cx="1069047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 focus on Annotation but QA/QC is important too</a:t>
            </a:r>
          </a:p>
        </p:txBody>
      </p:sp>
    </p:spTree>
    <p:extLst>
      <p:ext uri="{BB962C8B-B14F-4D97-AF65-F5344CB8AC3E}">
        <p14:creationId xmlns:p14="http://schemas.microsoft.com/office/powerpoint/2010/main" val="316649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1738276" y="229111"/>
            <a:ext cx="8717594"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70C0"/>
                </a:solidFill>
                <a:latin typeface="Arial" panose="020B0604020202020204" pitchFamily="34" charset="0"/>
                <a:ea typeface="Lato" panose="020F0502020204030203" pitchFamily="34" charset="0"/>
                <a:cs typeface="Arial" panose="020B0604020202020204" pitchFamily="34" charset="0"/>
              </a:rPr>
              <a:t>Session schedule</a:t>
            </a:r>
          </a:p>
        </p:txBody>
      </p:sp>
      <p:sp>
        <p:nvSpPr>
          <p:cNvPr id="6" name="TextBox 5">
            <a:extLst>
              <a:ext uri="{FF2B5EF4-FFF2-40B4-BE49-F238E27FC236}">
                <a16:creationId xmlns:a16="http://schemas.microsoft.com/office/drawing/2014/main" id="{FF6D1B0D-491E-C6A4-BDCD-9F395CDB4ECC}"/>
              </a:ext>
            </a:extLst>
          </p:cNvPr>
          <p:cNvSpPr txBox="1"/>
          <p:nvPr/>
        </p:nvSpPr>
        <p:spPr>
          <a:xfrm>
            <a:off x="1738275" y="1515142"/>
            <a:ext cx="9185887" cy="3420808"/>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asari CLI (10 minutes)</a:t>
            </a: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metabolomics data processing and Asari design (25 minutes)</a:t>
            </a: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 (10 minutes)</a:t>
            </a:r>
            <a:endParaRPr lang="en-US" sz="2000" dirty="0">
              <a:effectLst/>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1 (5 minutes)</a:t>
            </a:r>
            <a:endParaRPr lang="en-US" sz="2000" dirty="0">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Lecture on annotation and </a:t>
            </a:r>
            <a:r>
              <a:rPr lang="en-US" sz="2000" b="0" dirty="0">
                <a:effectLst/>
                <a:latin typeface="Arial" panose="020B0604020202020204" pitchFamily="34" charset="0"/>
                <a:ea typeface="Times New Roman" panose="02020603050405020304" pitchFamily="18" charset="0"/>
              </a:rPr>
              <a:t>PCPFM pipeline (15 minutes) </a:t>
            </a:r>
          </a:p>
          <a:p>
            <a:pPr marL="457200" marR="0" indent="-457200">
              <a:lnSpc>
                <a:spcPct val="150000"/>
              </a:lnSpc>
              <a:spcBef>
                <a:spcPts val="100"/>
              </a:spcBef>
              <a:spcAft>
                <a:spcPts val="100"/>
              </a:spcAft>
              <a:buFont typeface="+mj-lt"/>
              <a:buAutoNum type="arabicParenR"/>
            </a:pPr>
            <a:r>
              <a:rPr lang="en-US" sz="2000" b="0" dirty="0">
                <a:effectLst/>
                <a:latin typeface="Arial" panose="020B0604020202020204" pitchFamily="34" charset="0"/>
                <a:ea typeface="Times New Roman" panose="02020603050405020304" pitchFamily="18" charset="0"/>
              </a:rPr>
              <a:t>Hand-on exercise using </a:t>
            </a:r>
            <a:r>
              <a:rPr lang="en-US" sz="2000" b="0" dirty="0" err="1">
                <a:effectLst/>
                <a:latin typeface="Arial" panose="020B0604020202020204" pitchFamily="34" charset="0"/>
                <a:ea typeface="Times New Roman" panose="02020603050405020304" pitchFamily="18" charset="0"/>
              </a:rPr>
              <a:t>Jupyter</a:t>
            </a:r>
            <a:r>
              <a:rPr lang="en-US" sz="2000" b="0" dirty="0">
                <a:effectLst/>
                <a:latin typeface="Arial" panose="020B0604020202020204" pitchFamily="34" charset="0"/>
                <a:ea typeface="Times New Roman" panose="02020603050405020304" pitchFamily="18" charset="0"/>
              </a:rPr>
              <a:t> Notebook 2 (5 minutes)</a:t>
            </a:r>
            <a:endParaRPr lang="en-US" sz="2000" dirty="0">
              <a:latin typeface="Arial" panose="020B0604020202020204" pitchFamily="34" charset="0"/>
              <a:ea typeface="Times New Roman" panose="02020603050405020304" pitchFamily="18" charset="0"/>
            </a:endParaRPr>
          </a:p>
          <a:p>
            <a:pPr marL="457200" indent="-457200">
              <a:lnSpc>
                <a:spcPct val="150000"/>
              </a:lnSpc>
              <a:spcBef>
                <a:spcPts val="100"/>
              </a:spcBef>
              <a:spcAft>
                <a:spcPts val="100"/>
              </a:spcAft>
              <a:buFont typeface="+mj-lt"/>
              <a:buAutoNum type="arabicParenR"/>
            </a:pPr>
            <a:r>
              <a:rPr lang="en-US" sz="2000" dirty="0">
                <a:latin typeface="Arial" panose="020B0604020202020204" pitchFamily="34" charset="0"/>
                <a:ea typeface="Times New Roman" panose="02020603050405020304" pitchFamily="18" charset="0"/>
              </a:rPr>
              <a:t>Q and A</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01290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7;p15">
            <a:extLst>
              <a:ext uri="{FF2B5EF4-FFF2-40B4-BE49-F238E27FC236}">
                <a16:creationId xmlns:a16="http://schemas.microsoft.com/office/drawing/2014/main" id="{5220F054-0806-D09D-39A4-D4835D6A5CA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Concepts</a:t>
            </a:r>
          </a:p>
        </p:txBody>
      </p:sp>
      <p:sp>
        <p:nvSpPr>
          <p:cNvPr id="2" name="Content Placeholder 2">
            <a:extLst>
              <a:ext uri="{FF2B5EF4-FFF2-40B4-BE49-F238E27FC236}">
                <a16:creationId xmlns:a16="http://schemas.microsoft.com/office/drawing/2014/main" id="{A0A09774-80EB-61A2-A6DA-233801C98E5E}"/>
              </a:ext>
            </a:extLst>
          </p:cNvPr>
          <p:cNvSpPr txBox="1">
            <a:spLocks/>
          </p:cNvSpPr>
          <p:nvPr/>
        </p:nvSpPr>
        <p:spPr>
          <a:xfrm>
            <a:off x="473657" y="964415"/>
            <a:ext cx="11331063" cy="14851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Pre-Annotation: assign </a:t>
            </a:r>
            <a:r>
              <a:rPr lang="en-US" sz="2400" dirty="0" err="1"/>
              <a:t>isotopologue</a:t>
            </a:r>
            <a:r>
              <a:rPr lang="en-US" sz="2400" dirty="0"/>
              <a:t> and adduct to features, group features belonging to same compound.</a:t>
            </a:r>
            <a:br>
              <a:rPr lang="en-US" sz="2400" dirty="0"/>
            </a:br>
            <a:endParaRPr lang="en-US" sz="2400" dirty="0"/>
          </a:p>
          <a:p>
            <a:pPr algn="l"/>
            <a:r>
              <a:rPr lang="en-US" dirty="0"/>
              <a:t>Annotation is the mapping of features to metabolites with varying degrees of confidence:</a:t>
            </a:r>
          </a:p>
          <a:p>
            <a:pPr marL="342900" indent="-342900" algn="l">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DA952F0-DF40-E1F2-0B0C-D852F41046AE}"/>
              </a:ext>
            </a:extLst>
          </p:cNvPr>
          <p:cNvSpPr txBox="1"/>
          <p:nvPr/>
        </p:nvSpPr>
        <p:spPr>
          <a:xfrm>
            <a:off x="2610465" y="2742370"/>
            <a:ext cx="9096076"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t>Level 1: retention time and m/z similarity to authentic standards, ideally with MS2</a:t>
            </a:r>
          </a:p>
          <a:p>
            <a:pPr marL="342900" indent="-342900" algn="l">
              <a:buFont typeface="Arial" panose="020B0604020202020204" pitchFamily="34" charset="0"/>
              <a:buChar char="•"/>
            </a:pPr>
            <a:r>
              <a:rPr lang="en-US" sz="2400" dirty="0"/>
              <a:t>Level 2: MS2 similarity to database spectra</a:t>
            </a:r>
          </a:p>
          <a:p>
            <a:pPr marL="342900" indent="-342900" algn="l">
              <a:buFont typeface="Arial" panose="020B0604020202020204" pitchFamily="34" charset="0"/>
              <a:buChar char="•"/>
            </a:pPr>
            <a:r>
              <a:rPr lang="en-US" sz="2400" dirty="0"/>
              <a:t>Level 4: m/z similarity to database entries</a:t>
            </a:r>
            <a:br>
              <a:rPr lang="en-US" sz="2400" dirty="0"/>
            </a:br>
            <a:endParaRPr lang="en-US" sz="2400" dirty="0"/>
          </a:p>
        </p:txBody>
      </p:sp>
      <p:cxnSp>
        <p:nvCxnSpPr>
          <p:cNvPr id="13" name="Straight Arrow Connector 12">
            <a:extLst>
              <a:ext uri="{FF2B5EF4-FFF2-40B4-BE49-F238E27FC236}">
                <a16:creationId xmlns:a16="http://schemas.microsoft.com/office/drawing/2014/main" id="{73214AFB-02EA-8AD8-3E65-DAF9A04A1F44}"/>
              </a:ext>
            </a:extLst>
          </p:cNvPr>
          <p:cNvCxnSpPr/>
          <p:nvPr/>
        </p:nvCxnSpPr>
        <p:spPr>
          <a:xfrm>
            <a:off x="2344994" y="2644441"/>
            <a:ext cx="0" cy="2134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ACC834-B63A-D124-27DF-172CCC5828CC}"/>
              </a:ext>
            </a:extLst>
          </p:cNvPr>
          <p:cNvSpPr txBox="1"/>
          <p:nvPr/>
        </p:nvSpPr>
        <p:spPr>
          <a:xfrm>
            <a:off x="538335" y="3331047"/>
            <a:ext cx="1741981" cy="830997"/>
          </a:xfrm>
          <a:prstGeom prst="rect">
            <a:avLst/>
          </a:prstGeom>
          <a:noFill/>
        </p:spPr>
        <p:txBody>
          <a:bodyPr wrap="square">
            <a:spAutoFit/>
          </a:bodyPr>
          <a:lstStyle/>
          <a:p>
            <a:pPr algn="ctr"/>
            <a:r>
              <a:rPr lang="en-US" sz="2400" dirty="0"/>
              <a:t>Decreasing</a:t>
            </a:r>
          </a:p>
          <a:p>
            <a:pPr algn="ctr"/>
            <a:r>
              <a:rPr lang="en-US" sz="2400" dirty="0"/>
              <a:t>Confidence</a:t>
            </a:r>
          </a:p>
        </p:txBody>
      </p:sp>
      <p:sp>
        <p:nvSpPr>
          <p:cNvPr id="15" name="Content Placeholder 2">
            <a:extLst>
              <a:ext uri="{FF2B5EF4-FFF2-40B4-BE49-F238E27FC236}">
                <a16:creationId xmlns:a16="http://schemas.microsoft.com/office/drawing/2014/main" id="{31B0592F-917F-72BF-DC83-E693EFAE90BD}"/>
              </a:ext>
            </a:extLst>
          </p:cNvPr>
          <p:cNvSpPr txBox="1">
            <a:spLocks/>
          </p:cNvSpPr>
          <p:nvPr/>
        </p:nvSpPr>
        <p:spPr>
          <a:xfrm>
            <a:off x="473657" y="5035259"/>
            <a:ext cx="10690474" cy="976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Ion mobility, collision cross-section, biological context, etc. can improve annotation but not included in the current pipeline.</a:t>
            </a:r>
          </a:p>
        </p:txBody>
      </p:sp>
    </p:spTree>
    <p:extLst>
      <p:ext uri="{BB962C8B-B14F-4D97-AF65-F5344CB8AC3E}">
        <p14:creationId xmlns:p14="http://schemas.microsoft.com/office/powerpoint/2010/main" val="275978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9D4-29AD-92DF-9253-F3AAFF7157F0}"/>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10314329-7DE1-4020-176B-87610868B68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What is Pre-Annotation?</a:t>
            </a:r>
            <a:endParaRPr lang="en-US" sz="2667"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774F3ED4-3290-7239-D14C-E7C19FF78AD4}"/>
              </a:ext>
            </a:extLst>
          </p:cNvPr>
          <p:cNvCxnSpPr>
            <a:cxnSpLocks/>
          </p:cNvCxnSpPr>
          <p:nvPr/>
        </p:nvCxnSpPr>
        <p:spPr>
          <a:xfrm flipH="1">
            <a:off x="2793247" y="3667829"/>
            <a:ext cx="62268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825D89-095F-C87D-1615-DE15243CB51D}"/>
              </a:ext>
            </a:extLst>
          </p:cNvPr>
          <p:cNvSpPr txBox="1"/>
          <p:nvPr/>
        </p:nvSpPr>
        <p:spPr>
          <a:xfrm flipH="1">
            <a:off x="2080996" y="3469268"/>
            <a:ext cx="654806" cy="369332"/>
          </a:xfrm>
          <a:prstGeom prst="rect">
            <a:avLst/>
          </a:prstGeom>
          <a:noFill/>
        </p:spPr>
        <p:txBody>
          <a:bodyPr wrap="square" rtlCol="0">
            <a:spAutoFit/>
          </a:bodyPr>
          <a:lstStyle/>
          <a:p>
            <a:pPr algn="ctr"/>
            <a:r>
              <a:rPr lang="en-US" dirty="0"/>
              <a:t>m/z</a:t>
            </a:r>
          </a:p>
        </p:txBody>
      </p:sp>
      <p:cxnSp>
        <p:nvCxnSpPr>
          <p:cNvPr id="12" name="Straight Connector 11">
            <a:extLst>
              <a:ext uri="{FF2B5EF4-FFF2-40B4-BE49-F238E27FC236}">
                <a16:creationId xmlns:a16="http://schemas.microsoft.com/office/drawing/2014/main" id="{F9E07897-1721-D991-B716-4961207A2BCD}"/>
              </a:ext>
            </a:extLst>
          </p:cNvPr>
          <p:cNvCxnSpPr>
            <a:cxnSpLocks/>
          </p:cNvCxnSpPr>
          <p:nvPr/>
        </p:nvCxnSpPr>
        <p:spPr>
          <a:xfrm flipV="1">
            <a:off x="3599379" y="2487644"/>
            <a:ext cx="0" cy="1180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76722F-F1E5-F46F-0FF9-8C84E2183453}"/>
              </a:ext>
            </a:extLst>
          </p:cNvPr>
          <p:cNvCxnSpPr>
            <a:cxnSpLocks/>
          </p:cNvCxnSpPr>
          <p:nvPr/>
        </p:nvCxnSpPr>
        <p:spPr>
          <a:xfrm flipV="1">
            <a:off x="3925200" y="3077736"/>
            <a:ext cx="0" cy="590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03F41A-B0C4-0402-8FE4-24EDFE62FD62}"/>
              </a:ext>
            </a:extLst>
          </p:cNvPr>
          <p:cNvCxnSpPr>
            <a:cxnSpLocks/>
          </p:cNvCxnSpPr>
          <p:nvPr/>
        </p:nvCxnSpPr>
        <p:spPr>
          <a:xfrm flipV="1">
            <a:off x="4251021" y="3459851"/>
            <a:ext cx="0" cy="207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A0FC4-EDCE-F601-4F43-9D9B7E5FB72F}"/>
              </a:ext>
            </a:extLst>
          </p:cNvPr>
          <p:cNvCxnSpPr>
            <a:cxnSpLocks/>
          </p:cNvCxnSpPr>
          <p:nvPr/>
        </p:nvCxnSpPr>
        <p:spPr>
          <a:xfrm flipV="1">
            <a:off x="6636869" y="2844996"/>
            <a:ext cx="0" cy="822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5D1EC3-B5F2-033A-B303-8F4E2065C8E4}"/>
              </a:ext>
            </a:extLst>
          </p:cNvPr>
          <p:cNvCxnSpPr>
            <a:cxnSpLocks/>
          </p:cNvCxnSpPr>
          <p:nvPr/>
        </p:nvCxnSpPr>
        <p:spPr>
          <a:xfrm flipV="1">
            <a:off x="6962690" y="3373140"/>
            <a:ext cx="0" cy="294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62E996-B537-069D-485F-1179C0678BC3}"/>
              </a:ext>
            </a:extLst>
          </p:cNvPr>
          <p:cNvCxnSpPr>
            <a:cxnSpLocks/>
          </p:cNvCxnSpPr>
          <p:nvPr/>
        </p:nvCxnSpPr>
        <p:spPr>
          <a:xfrm flipV="1">
            <a:off x="8289621" y="3152423"/>
            <a:ext cx="0" cy="515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keletal formula of arginine">
            <a:extLst>
              <a:ext uri="{FF2B5EF4-FFF2-40B4-BE49-F238E27FC236}">
                <a16:creationId xmlns:a16="http://schemas.microsoft.com/office/drawing/2014/main" id="{ADE0A0D0-DAAE-94AD-2144-90CECC55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74" y="1193871"/>
            <a:ext cx="2430770" cy="88115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urved Connector 28">
            <a:extLst>
              <a:ext uri="{FF2B5EF4-FFF2-40B4-BE49-F238E27FC236}">
                <a16:creationId xmlns:a16="http://schemas.microsoft.com/office/drawing/2014/main" id="{A3BC624A-B100-1F31-7124-D3A3F5EB518A}"/>
              </a:ext>
            </a:extLst>
          </p:cNvPr>
          <p:cNvCxnSpPr>
            <a:stCxn id="27" idx="3"/>
          </p:cNvCxnSpPr>
          <p:nvPr/>
        </p:nvCxnSpPr>
        <p:spPr>
          <a:xfrm>
            <a:off x="2560044" y="1634448"/>
            <a:ext cx="3220231" cy="853196"/>
          </a:xfrm>
          <a:prstGeom prst="curvedConnector3">
            <a:avLst>
              <a:gd name="adj1" fmla="val 9993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39A43C-FB88-DB7D-5EAF-52F907E91F0C}"/>
              </a:ext>
            </a:extLst>
          </p:cNvPr>
          <p:cNvSpPr txBox="1"/>
          <p:nvPr/>
        </p:nvSpPr>
        <p:spPr>
          <a:xfrm>
            <a:off x="643880" y="2112648"/>
            <a:ext cx="2007476" cy="646331"/>
          </a:xfrm>
          <a:prstGeom prst="rect">
            <a:avLst/>
          </a:prstGeom>
          <a:noFill/>
        </p:spPr>
        <p:txBody>
          <a:bodyPr wrap="square" rtlCol="0">
            <a:spAutoFit/>
          </a:bodyPr>
          <a:lstStyle/>
          <a:p>
            <a:r>
              <a:rPr lang="en-US" dirty="0"/>
              <a:t>One Compound, Many Features</a:t>
            </a:r>
          </a:p>
        </p:txBody>
      </p:sp>
      <p:sp>
        <p:nvSpPr>
          <p:cNvPr id="32" name="TextBox 31">
            <a:extLst>
              <a:ext uri="{FF2B5EF4-FFF2-40B4-BE49-F238E27FC236}">
                <a16:creationId xmlns:a16="http://schemas.microsoft.com/office/drawing/2014/main" id="{02AB28B3-328F-1007-F15B-F2BF96DC1AF9}"/>
              </a:ext>
            </a:extLst>
          </p:cNvPr>
          <p:cNvSpPr txBox="1"/>
          <p:nvPr/>
        </p:nvSpPr>
        <p:spPr>
          <a:xfrm>
            <a:off x="3223751" y="2099600"/>
            <a:ext cx="1003623" cy="369332"/>
          </a:xfrm>
          <a:prstGeom prst="rect">
            <a:avLst/>
          </a:prstGeom>
          <a:noFill/>
        </p:spPr>
        <p:txBody>
          <a:bodyPr wrap="square" rtlCol="0">
            <a:spAutoFit/>
          </a:bodyPr>
          <a:lstStyle/>
          <a:p>
            <a:r>
              <a:rPr lang="en-US" dirty="0"/>
              <a:t>m, +H</a:t>
            </a:r>
            <a:r>
              <a:rPr lang="en-US" baseline="30000" dirty="0"/>
              <a:t>+</a:t>
            </a:r>
          </a:p>
        </p:txBody>
      </p:sp>
      <p:sp>
        <p:nvSpPr>
          <p:cNvPr id="33" name="TextBox 32">
            <a:extLst>
              <a:ext uri="{FF2B5EF4-FFF2-40B4-BE49-F238E27FC236}">
                <a16:creationId xmlns:a16="http://schemas.microsoft.com/office/drawing/2014/main" id="{B3D0425D-7133-70EE-41A9-3B5819AEE588}"/>
              </a:ext>
            </a:extLst>
          </p:cNvPr>
          <p:cNvSpPr txBox="1"/>
          <p:nvPr/>
        </p:nvSpPr>
        <p:spPr>
          <a:xfrm>
            <a:off x="3733032" y="2679103"/>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+H</a:t>
            </a:r>
            <a:r>
              <a:rPr lang="en-US" baseline="30000" dirty="0"/>
              <a:t>+</a:t>
            </a:r>
          </a:p>
        </p:txBody>
      </p:sp>
      <p:sp>
        <p:nvSpPr>
          <p:cNvPr id="34" name="TextBox 33">
            <a:extLst>
              <a:ext uri="{FF2B5EF4-FFF2-40B4-BE49-F238E27FC236}">
                <a16:creationId xmlns:a16="http://schemas.microsoft.com/office/drawing/2014/main" id="{5C31FDB2-02CC-3DA0-8735-5B52C12ABF8A}"/>
              </a:ext>
            </a:extLst>
          </p:cNvPr>
          <p:cNvSpPr txBox="1"/>
          <p:nvPr/>
        </p:nvSpPr>
        <p:spPr>
          <a:xfrm>
            <a:off x="4090378" y="3090519"/>
            <a:ext cx="1608559"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2</a:t>
            </a:r>
            <a:r>
              <a:rPr lang="en-US" dirty="0"/>
              <a:t>, +H</a:t>
            </a:r>
            <a:r>
              <a:rPr lang="en-US" baseline="30000" dirty="0"/>
              <a:t>+</a:t>
            </a:r>
          </a:p>
        </p:txBody>
      </p:sp>
      <p:sp>
        <p:nvSpPr>
          <p:cNvPr id="35" name="TextBox 34">
            <a:extLst>
              <a:ext uri="{FF2B5EF4-FFF2-40B4-BE49-F238E27FC236}">
                <a16:creationId xmlns:a16="http://schemas.microsoft.com/office/drawing/2014/main" id="{2CAB4AB3-CB64-D63B-C43C-3859A1E11E62}"/>
              </a:ext>
            </a:extLst>
          </p:cNvPr>
          <p:cNvSpPr txBox="1"/>
          <p:nvPr/>
        </p:nvSpPr>
        <p:spPr>
          <a:xfrm>
            <a:off x="6135057" y="2435813"/>
            <a:ext cx="1003623" cy="369332"/>
          </a:xfrm>
          <a:prstGeom prst="rect">
            <a:avLst/>
          </a:prstGeom>
          <a:noFill/>
        </p:spPr>
        <p:txBody>
          <a:bodyPr wrap="square" rtlCol="0">
            <a:spAutoFit/>
          </a:bodyPr>
          <a:lstStyle/>
          <a:p>
            <a:r>
              <a:rPr lang="en-US" dirty="0"/>
              <a:t>m, +Na</a:t>
            </a:r>
            <a:r>
              <a:rPr lang="en-US" baseline="30000" dirty="0"/>
              <a:t>+</a:t>
            </a:r>
          </a:p>
        </p:txBody>
      </p:sp>
      <p:sp>
        <p:nvSpPr>
          <p:cNvPr id="36" name="TextBox 35">
            <a:extLst>
              <a:ext uri="{FF2B5EF4-FFF2-40B4-BE49-F238E27FC236}">
                <a16:creationId xmlns:a16="http://schemas.microsoft.com/office/drawing/2014/main" id="{2BBB46F3-429D-0B14-0600-5DEF1F21BBED}"/>
              </a:ext>
            </a:extLst>
          </p:cNvPr>
          <p:cNvSpPr txBox="1"/>
          <p:nvPr/>
        </p:nvSpPr>
        <p:spPr>
          <a:xfrm>
            <a:off x="6668521" y="3052817"/>
            <a:ext cx="1447912" cy="369332"/>
          </a:xfrm>
          <a:prstGeom prst="rect">
            <a:avLst/>
          </a:prstGeom>
          <a:noFill/>
        </p:spPr>
        <p:txBody>
          <a:bodyPr wrap="square" rtlCol="0">
            <a:spAutoFit/>
          </a:bodyPr>
          <a:lstStyle/>
          <a:p>
            <a:r>
              <a:rPr lang="en-US" dirty="0"/>
              <a:t>m+</a:t>
            </a:r>
            <a:r>
              <a:rPr lang="en-US" baseline="30000" dirty="0"/>
              <a:t>13</a:t>
            </a:r>
            <a:r>
              <a:rPr lang="en-US" dirty="0"/>
              <a:t>C</a:t>
            </a:r>
            <a:r>
              <a:rPr lang="en-US" baseline="-25000" dirty="0"/>
              <a:t>1</a:t>
            </a:r>
            <a:r>
              <a:rPr lang="en-US" dirty="0"/>
              <a:t>, +Na</a:t>
            </a:r>
            <a:r>
              <a:rPr lang="en-US" baseline="30000" dirty="0"/>
              <a:t>+</a:t>
            </a:r>
          </a:p>
        </p:txBody>
      </p:sp>
      <p:sp>
        <p:nvSpPr>
          <p:cNvPr id="37" name="TextBox 36">
            <a:extLst>
              <a:ext uri="{FF2B5EF4-FFF2-40B4-BE49-F238E27FC236}">
                <a16:creationId xmlns:a16="http://schemas.microsoft.com/office/drawing/2014/main" id="{3236AD29-829F-5FDD-0DD8-AE93CE550E34}"/>
              </a:ext>
            </a:extLst>
          </p:cNvPr>
          <p:cNvSpPr txBox="1"/>
          <p:nvPr/>
        </p:nvSpPr>
        <p:spPr>
          <a:xfrm>
            <a:off x="8012470" y="2787610"/>
            <a:ext cx="1447912" cy="369332"/>
          </a:xfrm>
          <a:prstGeom prst="rect">
            <a:avLst/>
          </a:prstGeom>
          <a:noFill/>
        </p:spPr>
        <p:txBody>
          <a:bodyPr wrap="square" rtlCol="0">
            <a:spAutoFit/>
          </a:bodyPr>
          <a:lstStyle/>
          <a:p>
            <a:r>
              <a:rPr lang="en-US" dirty="0"/>
              <a:t>m, +ACN</a:t>
            </a:r>
            <a:r>
              <a:rPr lang="en-US" baseline="30000" dirty="0"/>
              <a:t>+</a:t>
            </a:r>
          </a:p>
        </p:txBody>
      </p:sp>
      <p:sp>
        <p:nvSpPr>
          <p:cNvPr id="38" name="Left Brace 37">
            <a:extLst>
              <a:ext uri="{FF2B5EF4-FFF2-40B4-BE49-F238E27FC236}">
                <a16:creationId xmlns:a16="http://schemas.microsoft.com/office/drawing/2014/main" id="{69C652E0-A2DC-64FF-2BD1-602E9EF686E3}"/>
              </a:ext>
            </a:extLst>
          </p:cNvPr>
          <p:cNvSpPr/>
          <p:nvPr/>
        </p:nvSpPr>
        <p:spPr>
          <a:xfrm rot="16200000">
            <a:off x="5720857" y="779468"/>
            <a:ext cx="430504" cy="64006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52BC594A-A5E2-03BE-B3F7-91213AE2E7B8}"/>
              </a:ext>
            </a:extLst>
          </p:cNvPr>
          <p:cNvSpPr txBox="1"/>
          <p:nvPr/>
        </p:nvSpPr>
        <p:spPr>
          <a:xfrm>
            <a:off x="9256571" y="1650983"/>
            <a:ext cx="2695904" cy="1200329"/>
          </a:xfrm>
          <a:prstGeom prst="rect">
            <a:avLst/>
          </a:prstGeom>
          <a:noFill/>
        </p:spPr>
        <p:txBody>
          <a:bodyPr wrap="square" rtlCol="0">
            <a:spAutoFit/>
          </a:bodyPr>
          <a:lstStyle/>
          <a:p>
            <a:pPr algn="ctr"/>
            <a:r>
              <a:rPr lang="en-US" dirty="0"/>
              <a:t>Traditional techniques, each feature is queried for annotation = 6 searches! More false positives</a:t>
            </a:r>
          </a:p>
        </p:txBody>
      </p:sp>
      <p:sp>
        <p:nvSpPr>
          <p:cNvPr id="42" name="TextBox 41">
            <a:extLst>
              <a:ext uri="{FF2B5EF4-FFF2-40B4-BE49-F238E27FC236}">
                <a16:creationId xmlns:a16="http://schemas.microsoft.com/office/drawing/2014/main" id="{A50BE3FD-780A-2EF9-353C-C553555D623D}"/>
              </a:ext>
            </a:extLst>
          </p:cNvPr>
          <p:cNvSpPr txBox="1"/>
          <p:nvPr/>
        </p:nvSpPr>
        <p:spPr>
          <a:xfrm>
            <a:off x="4588157" y="4244982"/>
            <a:ext cx="2695904" cy="369332"/>
          </a:xfrm>
          <a:prstGeom prst="rect">
            <a:avLst/>
          </a:prstGeom>
          <a:noFill/>
        </p:spPr>
        <p:txBody>
          <a:bodyPr wrap="square" rtlCol="0">
            <a:spAutoFit/>
          </a:bodyPr>
          <a:lstStyle/>
          <a:p>
            <a:pPr algn="ctr"/>
            <a:r>
              <a:rPr lang="en-US" dirty="0"/>
              <a:t>Empirical Compound</a:t>
            </a:r>
          </a:p>
        </p:txBody>
      </p:sp>
      <p:cxnSp>
        <p:nvCxnSpPr>
          <p:cNvPr id="43" name="Straight Connector 42">
            <a:extLst>
              <a:ext uri="{FF2B5EF4-FFF2-40B4-BE49-F238E27FC236}">
                <a16:creationId xmlns:a16="http://schemas.microsoft.com/office/drawing/2014/main" id="{B5367C8B-275A-FBC3-5F8B-4A11A6234793}"/>
              </a:ext>
            </a:extLst>
          </p:cNvPr>
          <p:cNvCxnSpPr>
            <a:cxnSpLocks/>
          </p:cNvCxnSpPr>
          <p:nvPr/>
        </p:nvCxnSpPr>
        <p:spPr>
          <a:xfrm>
            <a:off x="5948500" y="4614314"/>
            <a:ext cx="0" cy="39566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054F24-D481-BACD-0256-2DC8ECFB0761}"/>
              </a:ext>
            </a:extLst>
          </p:cNvPr>
          <p:cNvSpPr txBox="1"/>
          <p:nvPr/>
        </p:nvSpPr>
        <p:spPr>
          <a:xfrm>
            <a:off x="4580275" y="5034047"/>
            <a:ext cx="2695904" cy="369332"/>
          </a:xfrm>
          <a:prstGeom prst="rect">
            <a:avLst/>
          </a:prstGeom>
          <a:noFill/>
        </p:spPr>
        <p:txBody>
          <a:bodyPr wrap="square" rtlCol="0">
            <a:spAutoFit/>
          </a:bodyPr>
          <a:lstStyle/>
          <a:p>
            <a:pPr algn="ctr"/>
            <a:r>
              <a:rPr lang="en-US" dirty="0"/>
              <a:t>Inferred Neutral Mass</a:t>
            </a:r>
          </a:p>
        </p:txBody>
      </p:sp>
      <p:cxnSp>
        <p:nvCxnSpPr>
          <p:cNvPr id="48" name="Straight Connector 47">
            <a:extLst>
              <a:ext uri="{FF2B5EF4-FFF2-40B4-BE49-F238E27FC236}">
                <a16:creationId xmlns:a16="http://schemas.microsoft.com/office/drawing/2014/main" id="{5AA75064-7E67-8145-5E06-64F1290996B9}"/>
              </a:ext>
            </a:extLst>
          </p:cNvPr>
          <p:cNvCxnSpPr>
            <a:cxnSpLocks/>
          </p:cNvCxnSpPr>
          <p:nvPr/>
        </p:nvCxnSpPr>
        <p:spPr>
          <a:xfrm>
            <a:off x="7138680" y="5218713"/>
            <a:ext cx="1150941"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4C3F01-43BB-5445-B198-59D945788586}"/>
              </a:ext>
            </a:extLst>
          </p:cNvPr>
          <p:cNvSpPr txBox="1"/>
          <p:nvPr/>
        </p:nvSpPr>
        <p:spPr>
          <a:xfrm>
            <a:off x="8506906" y="4775522"/>
            <a:ext cx="2695904" cy="1200329"/>
          </a:xfrm>
          <a:prstGeom prst="rect">
            <a:avLst/>
          </a:prstGeom>
          <a:noFill/>
        </p:spPr>
        <p:txBody>
          <a:bodyPr wrap="square" rtlCol="0">
            <a:spAutoFit/>
          </a:bodyPr>
          <a:lstStyle/>
          <a:p>
            <a:pPr algn="ctr"/>
            <a:r>
              <a:rPr lang="en-US" dirty="0"/>
              <a:t>Empirical compound means one query and fewer false positives.</a:t>
            </a:r>
          </a:p>
          <a:p>
            <a:pPr algn="ctr"/>
            <a:endParaRPr lang="en-US" dirty="0"/>
          </a:p>
        </p:txBody>
      </p:sp>
    </p:spTree>
    <p:extLst>
      <p:ext uri="{BB962C8B-B14F-4D97-AF65-F5344CB8AC3E}">
        <p14:creationId xmlns:p14="http://schemas.microsoft.com/office/powerpoint/2010/main" val="889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6508-7713-5896-5D75-473BB09863E5}"/>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8BC338C0-40EA-3C15-5391-2B5FCE00798E}"/>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Implementation</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C256CE00-FBB6-388A-44E4-F117B82B3333}"/>
              </a:ext>
            </a:extLst>
          </p:cNvPr>
          <p:cNvPicPr>
            <a:picLocks noChangeAspect="1"/>
          </p:cNvPicPr>
          <p:nvPr/>
        </p:nvPicPr>
        <p:blipFill>
          <a:blip r:embed="rId3"/>
          <a:stretch>
            <a:fillRect/>
          </a:stretch>
        </p:blipFill>
        <p:spPr>
          <a:xfrm>
            <a:off x="113457" y="3122093"/>
            <a:ext cx="2691888" cy="1787052"/>
          </a:xfrm>
          <a:prstGeom prst="rect">
            <a:avLst/>
          </a:prstGeom>
        </p:spPr>
      </p:pic>
      <p:sp>
        <p:nvSpPr>
          <p:cNvPr id="4" name="TextBox 3">
            <a:extLst>
              <a:ext uri="{FF2B5EF4-FFF2-40B4-BE49-F238E27FC236}">
                <a16:creationId xmlns:a16="http://schemas.microsoft.com/office/drawing/2014/main" id="{0224B350-47AB-8321-1B1D-B5AAB1DF1885}"/>
              </a:ext>
            </a:extLst>
          </p:cNvPr>
          <p:cNvSpPr txBox="1"/>
          <p:nvPr/>
        </p:nvSpPr>
        <p:spPr>
          <a:xfrm>
            <a:off x="-94657" y="5451965"/>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Li and Zheng, 2023.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Analytical Chemistry</a:t>
            </a:r>
            <a:r>
              <a:rPr lang="en-US" dirty="0">
                <a:latin typeface="Lato" panose="020F0502020204030203" pitchFamily="34" charset="0"/>
                <a:ea typeface="Lato" panose="020F0502020204030203" pitchFamily="34" charset="0"/>
                <a:cs typeface="Lato" panose="020F0502020204030203" pitchFamily="34" charset="0"/>
              </a:rPr>
              <a:t> </a:t>
            </a:r>
          </a:p>
        </p:txBody>
      </p:sp>
      <p:sp>
        <p:nvSpPr>
          <p:cNvPr id="5" name="TextBox 4">
            <a:extLst>
              <a:ext uri="{FF2B5EF4-FFF2-40B4-BE49-F238E27FC236}">
                <a16:creationId xmlns:a16="http://schemas.microsoft.com/office/drawing/2014/main" id="{D0D2A11D-0E6B-E3F8-0AF4-4E1690576BB6}"/>
              </a:ext>
            </a:extLst>
          </p:cNvPr>
          <p:cNvSpPr txBox="1"/>
          <p:nvPr/>
        </p:nvSpPr>
        <p:spPr>
          <a:xfrm>
            <a:off x="113457" y="1409328"/>
            <a:ext cx="2691888" cy="1200329"/>
          </a:xfrm>
          <a:prstGeom prst="rect">
            <a:avLst/>
          </a:prstGeom>
          <a:noFill/>
        </p:spPr>
        <p:txBody>
          <a:bodyPr wrap="square" rtlCol="0">
            <a:spAutoFit/>
          </a:bodyPr>
          <a:lstStyle/>
          <a:p>
            <a:pPr algn="ctr"/>
            <a:r>
              <a:rPr lang="en-US" sz="2400" dirty="0"/>
              <a:t>Pre-Annotation is performed using </a:t>
            </a:r>
            <a:r>
              <a:rPr lang="en-US" sz="2400" b="1" dirty="0" err="1"/>
              <a:t>Khipu</a:t>
            </a:r>
            <a:endParaRPr lang="en-US" sz="2400" b="1" dirty="0"/>
          </a:p>
        </p:txBody>
      </p:sp>
      <p:sp>
        <p:nvSpPr>
          <p:cNvPr id="6" name="TextBox 5">
            <a:extLst>
              <a:ext uri="{FF2B5EF4-FFF2-40B4-BE49-F238E27FC236}">
                <a16:creationId xmlns:a16="http://schemas.microsoft.com/office/drawing/2014/main" id="{52602BDD-A7D2-2ECD-EF5F-677932ADEF30}"/>
              </a:ext>
            </a:extLst>
          </p:cNvPr>
          <p:cNvSpPr txBox="1"/>
          <p:nvPr/>
        </p:nvSpPr>
        <p:spPr>
          <a:xfrm>
            <a:off x="3005494" y="1419628"/>
            <a:ext cx="2691888" cy="830997"/>
          </a:xfrm>
          <a:prstGeom prst="rect">
            <a:avLst/>
          </a:prstGeom>
          <a:noFill/>
        </p:spPr>
        <p:txBody>
          <a:bodyPr wrap="square" rtlCol="0">
            <a:spAutoFit/>
          </a:bodyPr>
          <a:lstStyle/>
          <a:p>
            <a:pPr algn="ctr"/>
            <a:r>
              <a:rPr lang="en-US" sz="2400" dirty="0"/>
              <a:t>MS</a:t>
            </a:r>
            <a:r>
              <a:rPr lang="en-US" sz="2400" baseline="30000" dirty="0"/>
              <a:t>2</a:t>
            </a:r>
            <a:r>
              <a:rPr lang="en-US" sz="2400" dirty="0"/>
              <a:t> operations use </a:t>
            </a:r>
            <a:r>
              <a:rPr lang="en-US" sz="2400" b="1" dirty="0" err="1"/>
              <a:t>MatchMS</a:t>
            </a:r>
            <a:endParaRPr lang="en-US" sz="2400" b="1" dirty="0"/>
          </a:p>
        </p:txBody>
      </p:sp>
      <p:pic>
        <p:nvPicPr>
          <p:cNvPr id="9" name="Picture 2" descr="matchms code design">
            <a:extLst>
              <a:ext uri="{FF2B5EF4-FFF2-40B4-BE49-F238E27FC236}">
                <a16:creationId xmlns:a16="http://schemas.microsoft.com/office/drawing/2014/main" id="{69606DB0-61EE-23A1-BDF9-A4B026127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 r="55646" b="92064"/>
          <a:stretch/>
        </p:blipFill>
        <p:spPr bwMode="auto">
          <a:xfrm>
            <a:off x="3277450" y="3623228"/>
            <a:ext cx="2386583" cy="457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E84EE4-C147-A32C-28DB-E81E8E814933}"/>
              </a:ext>
            </a:extLst>
          </p:cNvPr>
          <p:cNvSpPr txBox="1"/>
          <p:nvPr/>
        </p:nvSpPr>
        <p:spPr>
          <a:xfrm>
            <a:off x="798121" y="7508736"/>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3" name="TextBox 12">
            <a:extLst>
              <a:ext uri="{FF2B5EF4-FFF2-40B4-BE49-F238E27FC236}">
                <a16:creationId xmlns:a16="http://schemas.microsoft.com/office/drawing/2014/main" id="{967F0B86-626E-0BDA-E1EC-247EC4B918BB}"/>
              </a:ext>
            </a:extLst>
          </p:cNvPr>
          <p:cNvSpPr txBox="1"/>
          <p:nvPr/>
        </p:nvSpPr>
        <p:spPr>
          <a:xfrm>
            <a:off x="737582" y="8119867"/>
            <a:ext cx="7555689" cy="738664"/>
          </a:xfrm>
          <a:prstGeom prst="rect">
            <a:avLst/>
          </a:prstGeom>
          <a:noFill/>
        </p:spPr>
        <p:txBody>
          <a:bodyPr wrap="square" rtlCol="0">
            <a:spAutoFit/>
          </a:bodyPr>
          <a:lstStyle/>
          <a:p>
            <a:pPr lvl="0" defTabSz="914400">
              <a:defRPr/>
            </a:pPr>
            <a:r>
              <a:rPr kumimoji="0" lang="en-US" sz="1400" b="0" i="0" u="none" strike="noStrike" kern="0" cap="none" spc="0" normalizeH="0" baseline="0" noProof="0" dirty="0" err="1">
                <a:ln>
                  <a:noFill/>
                </a:ln>
                <a:solidFill>
                  <a:prstClr val="black"/>
                </a:solidFill>
                <a:effectLst/>
                <a:uLnTx/>
                <a:uFillTx/>
              </a:rPr>
              <a:t>Matchms</a:t>
            </a:r>
            <a:r>
              <a:rPr kumimoji="0" lang="en-US" sz="1400" b="0" i="0" u="none" strike="noStrike" kern="0" cap="none" spc="0" normalizeH="0" baseline="0" noProof="0" dirty="0">
                <a:ln>
                  <a:noFill/>
                </a:ln>
                <a:solidFill>
                  <a:prstClr val="black"/>
                </a:solidFill>
                <a:effectLst/>
                <a:uLnTx/>
                <a:uFillTx/>
              </a:rPr>
              <a:t> – processing and similarity evaluation of mass spectrometry data. (2020) </a:t>
            </a:r>
            <a:r>
              <a:rPr kumimoji="0" lang="en-US" sz="1400" b="0" i="1" u="none" strike="noStrike" kern="0" cap="none" spc="0" normalizeH="0" baseline="0" noProof="0" dirty="0">
                <a:ln>
                  <a:noFill/>
                </a:ln>
                <a:solidFill>
                  <a:prstClr val="black"/>
                </a:solidFill>
                <a:effectLst/>
                <a:uLnTx/>
                <a:uFillTx/>
              </a:rPr>
              <a:t>Journal of Open Source Software</a:t>
            </a:r>
            <a:r>
              <a:rPr kumimoji="0" lang="en-US" sz="1400" b="0" i="0" u="none" strike="noStrike" kern="0" cap="none" spc="0" normalizeH="0" baseline="0" noProof="0" dirty="0">
                <a:ln>
                  <a:noFill/>
                </a:ln>
                <a:solidFill>
                  <a:prstClr val="black"/>
                </a:solidFill>
                <a:effectLst/>
                <a:uLnTx/>
                <a:uFillTx/>
              </a:rPr>
              <a:t>, 5(52), 2411. https://</a:t>
            </a:r>
            <a:r>
              <a:rPr kumimoji="0" lang="en-US" sz="1400" b="0" i="0" u="none" strike="noStrike" kern="0" cap="none" spc="0" normalizeH="0" baseline="0" noProof="0" dirty="0" err="1">
                <a:ln>
                  <a:noFill/>
                </a:ln>
                <a:solidFill>
                  <a:prstClr val="black"/>
                </a:solidFill>
                <a:effectLst/>
                <a:uLnTx/>
                <a:uFillTx/>
              </a:rPr>
              <a:t>doi.org</a:t>
            </a:r>
            <a:r>
              <a:rPr kumimoji="0" lang="en-US" sz="1400" b="0" i="0" u="none" strike="noStrike" kern="0" cap="none" spc="0" normalizeH="0" baseline="0" noProof="0" dirty="0">
                <a:ln>
                  <a:noFill/>
                </a:ln>
                <a:solidFill>
                  <a:prstClr val="black"/>
                </a:solidFill>
                <a:effectLst/>
                <a:uLnTx/>
                <a:uFillTx/>
              </a:rPr>
              <a:t>/10.21105/joss.02411</a:t>
            </a:r>
          </a:p>
          <a:p>
            <a:pPr lvl="0" defTabSz="914400">
              <a:defRPr/>
            </a:pPr>
            <a:endParaRPr kumimoji="0" lang="en-US" sz="14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E988BCA6-EA33-2F24-C8F4-E1711BD60C43}"/>
              </a:ext>
            </a:extLst>
          </p:cNvPr>
          <p:cNvSpPr txBox="1"/>
          <p:nvPr/>
        </p:nvSpPr>
        <p:spPr>
          <a:xfrm>
            <a:off x="2805345" y="5461347"/>
            <a:ext cx="3251651"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Huber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JOSS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9E0EA23C-2021-98BE-910F-B4B224AE8121}"/>
              </a:ext>
            </a:extLst>
          </p:cNvPr>
          <p:cNvSpPr txBox="1"/>
          <p:nvPr/>
        </p:nvSpPr>
        <p:spPr>
          <a:xfrm>
            <a:off x="5861409" y="1419628"/>
            <a:ext cx="3015856" cy="1200329"/>
          </a:xfrm>
          <a:prstGeom prst="rect">
            <a:avLst/>
          </a:prstGeom>
          <a:noFill/>
        </p:spPr>
        <p:txBody>
          <a:bodyPr wrap="square" rtlCol="0">
            <a:spAutoFit/>
          </a:bodyPr>
          <a:lstStyle/>
          <a:p>
            <a:pPr algn="ctr"/>
            <a:r>
              <a:rPr lang="en-US" sz="2400" b="1" dirty="0"/>
              <a:t>pandas</a:t>
            </a:r>
            <a:r>
              <a:rPr lang="en-US" sz="2400" dirty="0"/>
              <a:t> and </a:t>
            </a:r>
            <a:r>
              <a:rPr lang="en-US" sz="2400" b="1" dirty="0" err="1"/>
              <a:t>numpy</a:t>
            </a:r>
            <a:r>
              <a:rPr lang="en-US" sz="2400" b="1" dirty="0"/>
              <a:t> </a:t>
            </a:r>
            <a:r>
              <a:rPr lang="en-US" sz="2400" dirty="0"/>
              <a:t>used for data wrangling and </a:t>
            </a:r>
            <a:r>
              <a:rPr lang="en-US" sz="2400" b="1" dirty="0"/>
              <a:t>QA/QC</a:t>
            </a:r>
          </a:p>
        </p:txBody>
      </p:sp>
      <p:pic>
        <p:nvPicPr>
          <p:cNvPr id="1026" name="Picture 2" descr="pandas (software) - Wikipedia">
            <a:extLst>
              <a:ext uri="{FF2B5EF4-FFF2-40B4-BE49-F238E27FC236}">
                <a16:creationId xmlns:a16="http://schemas.microsoft.com/office/drawing/2014/main" id="{7D0C6E76-0986-09CE-9F01-FA5E94C8F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31" y="2958241"/>
            <a:ext cx="2386583" cy="966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Numerical Python). NumPy is an open source Python library… | by  Vatsal Sharma | Medium">
            <a:extLst>
              <a:ext uri="{FF2B5EF4-FFF2-40B4-BE49-F238E27FC236}">
                <a16:creationId xmlns:a16="http://schemas.microsoft.com/office/drawing/2014/main" id="{37872360-76D5-1C17-EF26-477C730CF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388" y="3887955"/>
            <a:ext cx="1216668" cy="12166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EBA78F-67E0-6296-56E0-0C4B9FAB5510}"/>
              </a:ext>
            </a:extLst>
          </p:cNvPr>
          <p:cNvSpPr txBox="1"/>
          <p:nvPr/>
        </p:nvSpPr>
        <p:spPr>
          <a:xfrm>
            <a:off x="9546938" y="2890498"/>
            <a:ext cx="2408356" cy="1200329"/>
          </a:xfrm>
          <a:prstGeom prst="rect">
            <a:avLst/>
          </a:prstGeom>
          <a:noFill/>
        </p:spPr>
        <p:txBody>
          <a:bodyPr wrap="square" rtlCol="0">
            <a:spAutoFit/>
          </a:bodyPr>
          <a:lstStyle/>
          <a:p>
            <a:pPr algn="ctr"/>
            <a:r>
              <a:rPr lang="en-US" sz="2400" dirty="0"/>
              <a:t>All packaged into one python package: ‘</a:t>
            </a:r>
            <a:r>
              <a:rPr lang="en-US" sz="2400" b="1" dirty="0" err="1"/>
              <a:t>pcpfm</a:t>
            </a:r>
            <a:r>
              <a:rPr lang="en-US" sz="2400" dirty="0"/>
              <a:t>’</a:t>
            </a:r>
          </a:p>
        </p:txBody>
      </p:sp>
      <p:sp>
        <p:nvSpPr>
          <p:cNvPr id="21" name="TextBox 20">
            <a:extLst>
              <a:ext uri="{FF2B5EF4-FFF2-40B4-BE49-F238E27FC236}">
                <a16:creationId xmlns:a16="http://schemas.microsoft.com/office/drawing/2014/main" id="{92194D97-F529-23D5-C8A2-6C6100D7DD97}"/>
              </a:ext>
            </a:extLst>
          </p:cNvPr>
          <p:cNvSpPr txBox="1"/>
          <p:nvPr/>
        </p:nvSpPr>
        <p:spPr>
          <a:xfrm>
            <a:off x="5335199" y="5405001"/>
            <a:ext cx="4211739" cy="923330"/>
          </a:xfrm>
          <a:prstGeom prst="rect">
            <a:avLst/>
          </a:prstGeom>
          <a:noFill/>
        </p:spPr>
        <p:txBody>
          <a:bodyPr wrap="square" rtlCol="0">
            <a:spAutoFit/>
          </a:bodyPr>
          <a:lstStyle/>
          <a:p>
            <a:pPr algn="ctr"/>
            <a:r>
              <a:rPr lang="en-US" dirty="0">
                <a:latin typeface="Arial" charset="0"/>
                <a:ea typeface="Lato" panose="020F0502020204030203" pitchFamily="34" charset="0"/>
                <a:cs typeface="Arial" charset="0"/>
              </a:rPr>
              <a:t>McKinney</a:t>
            </a:r>
            <a:r>
              <a:rPr lang="en-US" i="1" dirty="0">
                <a:latin typeface="Arial" charset="0"/>
                <a:ea typeface="Lato" panose="020F0502020204030203" pitchFamily="34" charset="0"/>
                <a:cs typeface="Arial" charset="0"/>
              </a:rPr>
              <a:t> </a:t>
            </a:r>
            <a:r>
              <a:rPr lang="en-US" dirty="0">
                <a:latin typeface="Arial" charset="0"/>
                <a:ea typeface="Lato" panose="020F0502020204030203" pitchFamily="34" charset="0"/>
                <a:cs typeface="Arial" charset="0"/>
              </a:rPr>
              <a:t>2010</a:t>
            </a:r>
          </a:p>
          <a:p>
            <a:pPr algn="ctr"/>
            <a:r>
              <a:rPr lang="en-US" dirty="0">
                <a:latin typeface="Lato" panose="020F0502020204030203" pitchFamily="34" charset="0"/>
                <a:ea typeface="Lato" panose="020F0502020204030203" pitchFamily="34" charset="0"/>
                <a:cs typeface="Lato" panose="020F0502020204030203" pitchFamily="34" charset="0"/>
              </a:rPr>
              <a:t>Harris et al., 2020. </a:t>
            </a:r>
            <a:br>
              <a:rPr lang="en-US" dirty="0">
                <a:latin typeface="Lato" panose="020F0502020204030203" pitchFamily="34" charset="0"/>
                <a:ea typeface="Lato" panose="020F0502020204030203" pitchFamily="34" charset="0"/>
                <a:cs typeface="Lato" panose="020F0502020204030203" pitchFamily="34" charset="0"/>
              </a:rPr>
            </a:br>
            <a:r>
              <a:rPr lang="en-US" i="1" dirty="0">
                <a:latin typeface="Arial" charset="0"/>
                <a:ea typeface="Arial" charset="0"/>
                <a:cs typeface="Arial" charset="0"/>
              </a:rPr>
              <a:t>Nature</a:t>
            </a:r>
          </a:p>
        </p:txBody>
      </p:sp>
    </p:spTree>
    <p:extLst>
      <p:ext uri="{BB962C8B-B14F-4D97-AF65-F5344CB8AC3E}">
        <p14:creationId xmlns:p14="http://schemas.microsoft.com/office/powerpoint/2010/main" val="4195415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610E-6964-B119-7303-459C231EAD5D}"/>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C80929C-BBD3-F990-F685-CBA57ADA3BD0}"/>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06AE9C2B-87FA-C438-11AB-A1BE712CD978}"/>
              </a:ext>
            </a:extLst>
          </p:cNvPr>
          <p:cNvPicPr>
            <a:picLocks noChangeAspect="1"/>
          </p:cNvPicPr>
          <p:nvPr/>
        </p:nvPicPr>
        <p:blipFill rotWithShape="1">
          <a:blip r:embed="rId3"/>
          <a:srcRect b="77150"/>
          <a:stretch/>
        </p:blipFill>
        <p:spPr>
          <a:xfrm>
            <a:off x="1376829" y="510492"/>
            <a:ext cx="9280688" cy="1436550"/>
          </a:xfrm>
          <a:prstGeom prst="rect">
            <a:avLst/>
          </a:prstGeom>
        </p:spPr>
      </p:pic>
      <p:sp>
        <p:nvSpPr>
          <p:cNvPr id="2" name="TextBox 1">
            <a:extLst>
              <a:ext uri="{FF2B5EF4-FFF2-40B4-BE49-F238E27FC236}">
                <a16:creationId xmlns:a16="http://schemas.microsoft.com/office/drawing/2014/main" id="{3452D644-1727-14E3-D899-BC642DA7C4F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Tree>
    <p:extLst>
      <p:ext uri="{BB962C8B-B14F-4D97-AF65-F5344CB8AC3E}">
        <p14:creationId xmlns:p14="http://schemas.microsoft.com/office/powerpoint/2010/main" val="113164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576-52AF-AACD-E8DB-C11353BAEDB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49519C12-F531-2813-11AA-010BC48B6DFA}"/>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20F3864E-F8D5-8A28-A254-E2D0A687D121}"/>
              </a:ext>
            </a:extLst>
          </p:cNvPr>
          <p:cNvPicPr>
            <a:picLocks noChangeAspect="1"/>
          </p:cNvPicPr>
          <p:nvPr/>
        </p:nvPicPr>
        <p:blipFill rotWithShape="1">
          <a:blip r:embed="rId3"/>
          <a:srcRect b="38407"/>
          <a:stretch/>
        </p:blipFill>
        <p:spPr>
          <a:xfrm>
            <a:off x="1376829" y="510491"/>
            <a:ext cx="9280688" cy="3872323"/>
          </a:xfrm>
          <a:prstGeom prst="rect">
            <a:avLst/>
          </a:prstGeom>
        </p:spPr>
      </p:pic>
      <p:sp>
        <p:nvSpPr>
          <p:cNvPr id="4" name="TextBox 3">
            <a:extLst>
              <a:ext uri="{FF2B5EF4-FFF2-40B4-BE49-F238E27FC236}">
                <a16:creationId xmlns:a16="http://schemas.microsoft.com/office/drawing/2014/main" id="{644D1E59-B9E6-F0C1-5EB0-E8D9633AF64F}"/>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5" name="TextBox 4">
            <a:extLst>
              <a:ext uri="{FF2B5EF4-FFF2-40B4-BE49-F238E27FC236}">
                <a16:creationId xmlns:a16="http://schemas.microsoft.com/office/drawing/2014/main" id="{9C01FC6E-DA12-2273-7C75-1A45A8BAE418}"/>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Tree>
    <p:extLst>
      <p:ext uri="{BB962C8B-B14F-4D97-AF65-F5344CB8AC3E}">
        <p14:creationId xmlns:p14="http://schemas.microsoft.com/office/powerpoint/2010/main" val="365174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E42-A321-9B04-FA37-BA070510E72A}"/>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A7498A8C-7EE3-2389-8B97-BD01AA857B0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AC4B370-E29D-EF0B-CB3D-C12446F5D795}"/>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270976D9-AAFB-ED3A-941C-D5BB0726231D}"/>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98B1FC-763F-EFAE-76E7-43CF02AEFB78}"/>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E5AA0E4C-0503-006E-1BE7-614FAB526137}"/>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114099EF-76CA-2795-9539-B9E61EB521CC}"/>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spTree>
    <p:extLst>
      <p:ext uri="{BB962C8B-B14F-4D97-AF65-F5344CB8AC3E}">
        <p14:creationId xmlns:p14="http://schemas.microsoft.com/office/powerpoint/2010/main" val="180213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CFE4-F8AC-ED86-F6BD-8AFE692A4D96}"/>
            </a:ext>
          </a:extLst>
        </p:cNvPr>
        <p:cNvGrpSpPr/>
        <p:nvPr/>
      </p:nvGrpSpPr>
      <p:grpSpPr>
        <a:xfrm>
          <a:off x="0" y="0"/>
          <a:ext cx="0" cy="0"/>
          <a:chOff x="0" y="0"/>
          <a:chExt cx="0" cy="0"/>
        </a:xfrm>
      </p:grpSpPr>
      <p:sp>
        <p:nvSpPr>
          <p:cNvPr id="8" name="Google Shape;697;p15">
            <a:extLst>
              <a:ext uri="{FF2B5EF4-FFF2-40B4-BE49-F238E27FC236}">
                <a16:creationId xmlns:a16="http://schemas.microsoft.com/office/drawing/2014/main" id="{5A866A32-F8E1-2457-AB03-698385C04E6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Annotation Levels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F0F2BACB-FC79-0B20-6D3F-08A2288784FC}"/>
              </a:ext>
            </a:extLst>
          </p:cNvPr>
          <p:cNvPicPr>
            <a:picLocks noChangeAspect="1"/>
          </p:cNvPicPr>
          <p:nvPr/>
        </p:nvPicPr>
        <p:blipFill rotWithShape="1">
          <a:blip r:embed="rId3"/>
          <a:srcRect b="2547"/>
          <a:stretch/>
        </p:blipFill>
        <p:spPr>
          <a:xfrm>
            <a:off x="1376829" y="510491"/>
            <a:ext cx="9280688" cy="6126792"/>
          </a:xfrm>
          <a:prstGeom prst="rect">
            <a:avLst/>
          </a:prstGeom>
        </p:spPr>
      </p:pic>
      <p:sp>
        <p:nvSpPr>
          <p:cNvPr id="2" name="Rectangle 1">
            <a:extLst>
              <a:ext uri="{FF2B5EF4-FFF2-40B4-BE49-F238E27FC236}">
                <a16:creationId xmlns:a16="http://schemas.microsoft.com/office/drawing/2014/main" id="{0AA9D3DA-E8FB-E961-3F67-6F8E91AF7CCC}"/>
              </a:ext>
            </a:extLst>
          </p:cNvPr>
          <p:cNvSpPr/>
          <p:nvPr/>
        </p:nvSpPr>
        <p:spPr>
          <a:xfrm>
            <a:off x="6096000" y="4501054"/>
            <a:ext cx="4561517" cy="22308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3B3CABC-9E56-DB95-CADF-C6DB450DC772}"/>
              </a:ext>
            </a:extLst>
          </p:cNvPr>
          <p:cNvSpPr txBox="1"/>
          <p:nvPr/>
        </p:nvSpPr>
        <p:spPr>
          <a:xfrm>
            <a:off x="324465" y="943897"/>
            <a:ext cx="1052364" cy="369332"/>
          </a:xfrm>
          <a:prstGeom prst="rect">
            <a:avLst/>
          </a:prstGeom>
          <a:noFill/>
        </p:spPr>
        <p:txBody>
          <a:bodyPr wrap="square" rtlCol="0">
            <a:spAutoFit/>
          </a:bodyPr>
          <a:lstStyle/>
          <a:p>
            <a:pPr algn="ctr"/>
            <a:r>
              <a:rPr lang="en-US" dirty="0"/>
              <a:t>Level 4</a:t>
            </a:r>
          </a:p>
        </p:txBody>
      </p:sp>
      <p:sp>
        <p:nvSpPr>
          <p:cNvPr id="6" name="TextBox 5">
            <a:extLst>
              <a:ext uri="{FF2B5EF4-FFF2-40B4-BE49-F238E27FC236}">
                <a16:creationId xmlns:a16="http://schemas.microsoft.com/office/drawing/2014/main" id="{0F67F546-7E1A-6776-9829-CBDD219A31CE}"/>
              </a:ext>
            </a:extLst>
          </p:cNvPr>
          <p:cNvSpPr txBox="1"/>
          <p:nvPr/>
        </p:nvSpPr>
        <p:spPr>
          <a:xfrm>
            <a:off x="324465" y="3059668"/>
            <a:ext cx="1052364" cy="369332"/>
          </a:xfrm>
          <a:prstGeom prst="rect">
            <a:avLst/>
          </a:prstGeom>
          <a:noFill/>
        </p:spPr>
        <p:txBody>
          <a:bodyPr wrap="square" rtlCol="0">
            <a:spAutoFit/>
          </a:bodyPr>
          <a:lstStyle/>
          <a:p>
            <a:pPr algn="ctr"/>
            <a:r>
              <a:rPr lang="en-US" dirty="0"/>
              <a:t>Level 2/1</a:t>
            </a:r>
          </a:p>
        </p:txBody>
      </p:sp>
      <p:sp>
        <p:nvSpPr>
          <p:cNvPr id="7" name="TextBox 6">
            <a:extLst>
              <a:ext uri="{FF2B5EF4-FFF2-40B4-BE49-F238E27FC236}">
                <a16:creationId xmlns:a16="http://schemas.microsoft.com/office/drawing/2014/main" id="{4792E560-2B5C-7D49-7BBE-73B79FBF7EBB}"/>
              </a:ext>
            </a:extLst>
          </p:cNvPr>
          <p:cNvSpPr txBox="1"/>
          <p:nvPr/>
        </p:nvSpPr>
        <p:spPr>
          <a:xfrm>
            <a:off x="324465" y="5247133"/>
            <a:ext cx="1052364" cy="369332"/>
          </a:xfrm>
          <a:prstGeom prst="rect">
            <a:avLst/>
          </a:prstGeom>
          <a:noFill/>
        </p:spPr>
        <p:txBody>
          <a:bodyPr wrap="square" rtlCol="0">
            <a:spAutoFit/>
          </a:bodyPr>
          <a:lstStyle/>
          <a:p>
            <a:pPr algn="ctr"/>
            <a:r>
              <a:rPr lang="en-US" dirty="0"/>
              <a:t>Level 1</a:t>
            </a:r>
          </a:p>
        </p:txBody>
      </p:sp>
      <p:pic>
        <p:nvPicPr>
          <p:cNvPr id="9" name="Graphic 8">
            <a:extLst>
              <a:ext uri="{FF2B5EF4-FFF2-40B4-BE49-F238E27FC236}">
                <a16:creationId xmlns:a16="http://schemas.microsoft.com/office/drawing/2014/main" id="{05634075-3990-6804-A975-03B5B5DC7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5120" y="4645997"/>
            <a:ext cx="4270051" cy="1940933"/>
          </a:xfrm>
          <a:prstGeom prst="rect">
            <a:avLst/>
          </a:prstGeom>
        </p:spPr>
      </p:pic>
      <p:sp>
        <p:nvSpPr>
          <p:cNvPr id="4" name="TextBox 3">
            <a:extLst>
              <a:ext uri="{FF2B5EF4-FFF2-40B4-BE49-F238E27FC236}">
                <a16:creationId xmlns:a16="http://schemas.microsoft.com/office/drawing/2014/main" id="{BFA2A55D-5A9B-E6B4-7FE7-514AE322DB0D}"/>
              </a:ext>
            </a:extLst>
          </p:cNvPr>
          <p:cNvSpPr txBox="1"/>
          <p:nvPr/>
        </p:nvSpPr>
        <p:spPr>
          <a:xfrm>
            <a:off x="6917634" y="4715571"/>
            <a:ext cx="1530626" cy="261610"/>
          </a:xfrm>
          <a:prstGeom prst="rect">
            <a:avLst/>
          </a:prstGeom>
          <a:noFill/>
        </p:spPr>
        <p:txBody>
          <a:bodyPr wrap="square" rtlCol="0">
            <a:spAutoFit/>
          </a:bodyPr>
          <a:lstStyle/>
          <a:p>
            <a:pPr algn="ctr"/>
            <a:r>
              <a:rPr lang="en-US" sz="1100" dirty="0"/>
              <a:t>HZV029 RP-</a:t>
            </a:r>
          </a:p>
        </p:txBody>
      </p:sp>
    </p:spTree>
    <p:extLst>
      <p:ext uri="{BB962C8B-B14F-4D97-AF65-F5344CB8AC3E}">
        <p14:creationId xmlns:p14="http://schemas.microsoft.com/office/powerpoint/2010/main" val="1275204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4522E9E8-B8DF-B9F6-39E6-4939B02103E5}"/>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Chainable Annotations via Empirical Compounds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4C5DE6C-3D22-169B-43C9-DEA9972A8FA9}"/>
              </a:ext>
            </a:extLst>
          </p:cNvPr>
          <p:cNvPicPr>
            <a:picLocks noChangeAspect="1"/>
          </p:cNvPicPr>
          <p:nvPr/>
        </p:nvPicPr>
        <p:blipFill>
          <a:blip r:embed="rId3"/>
          <a:stretch>
            <a:fillRect/>
          </a:stretch>
        </p:blipFill>
        <p:spPr>
          <a:xfrm>
            <a:off x="3285570" y="566960"/>
            <a:ext cx="6315630" cy="6159540"/>
          </a:xfrm>
          <a:prstGeom prst="rect">
            <a:avLst/>
          </a:prstGeom>
        </p:spPr>
      </p:pic>
    </p:spTree>
    <p:extLst>
      <p:ext uri="{BB962C8B-B14F-4D97-AF65-F5344CB8AC3E}">
        <p14:creationId xmlns:p14="http://schemas.microsoft.com/office/powerpoint/2010/main" val="2267912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3D1828-8A54-802F-8DF6-C4D215062DC6}"/>
              </a:ext>
            </a:extLst>
          </p:cNvPr>
          <p:cNvGrpSpPr/>
          <p:nvPr/>
        </p:nvGrpSpPr>
        <p:grpSpPr>
          <a:xfrm>
            <a:off x="950607" y="1258008"/>
            <a:ext cx="10967988" cy="4611231"/>
            <a:chOff x="64769" y="1089002"/>
            <a:chExt cx="11839078" cy="5087472"/>
          </a:xfrm>
        </p:grpSpPr>
        <p:pic>
          <p:nvPicPr>
            <p:cNvPr id="2" name="Picture 1">
              <a:extLst>
                <a:ext uri="{FF2B5EF4-FFF2-40B4-BE49-F238E27FC236}">
                  <a16:creationId xmlns:a16="http://schemas.microsoft.com/office/drawing/2014/main" id="{8824345B-5528-9E18-32B8-F760D0698E38}"/>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5" name="TextBox 4">
              <a:extLst>
                <a:ext uri="{FF2B5EF4-FFF2-40B4-BE49-F238E27FC236}">
                  <a16:creationId xmlns:a16="http://schemas.microsoft.com/office/drawing/2014/main" id="{5B652546-E667-550D-D657-682A345E8041}"/>
                </a:ext>
              </a:extLst>
            </p:cNvPr>
            <p:cNvSpPr txBox="1"/>
            <p:nvPr/>
          </p:nvSpPr>
          <p:spPr>
            <a:xfrm rot="16200000">
              <a:off x="-1322622" y="2782045"/>
              <a:ext cx="3173447" cy="398665"/>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PC2 - 2.1%</a:t>
              </a:r>
            </a:p>
          </p:txBody>
        </p:sp>
        <p:sp>
          <p:nvSpPr>
            <p:cNvPr id="6" name="TextBox 5">
              <a:extLst>
                <a:ext uri="{FF2B5EF4-FFF2-40B4-BE49-F238E27FC236}">
                  <a16:creationId xmlns:a16="http://schemas.microsoft.com/office/drawing/2014/main" id="{14D7A574-CCD9-9B3E-FD2F-0A04B069E3F1}"/>
                </a:ext>
              </a:extLst>
            </p:cNvPr>
            <p:cNvSpPr txBox="1"/>
            <p:nvPr/>
          </p:nvSpPr>
          <p:spPr>
            <a:xfrm>
              <a:off x="1184354" y="5768998"/>
              <a:ext cx="3173447" cy="407476"/>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6.4%</a:t>
              </a:r>
            </a:p>
          </p:txBody>
        </p:sp>
        <p:sp>
          <p:nvSpPr>
            <p:cNvPr id="10" name="TextBox 9">
              <a:extLst>
                <a:ext uri="{FF2B5EF4-FFF2-40B4-BE49-F238E27FC236}">
                  <a16:creationId xmlns:a16="http://schemas.microsoft.com/office/drawing/2014/main" id="{D5944315-F9C4-30AC-A15E-908B5BB06EE2}"/>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12" name="Picture 11">
              <a:extLst>
                <a:ext uri="{FF2B5EF4-FFF2-40B4-BE49-F238E27FC236}">
                  <a16:creationId xmlns:a16="http://schemas.microsoft.com/office/drawing/2014/main" id="{6C1C3083-6ABD-BE95-ED3A-AC175A68C5E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13" name="Picture 12">
              <a:extLst>
                <a:ext uri="{FF2B5EF4-FFF2-40B4-BE49-F238E27FC236}">
                  <a16:creationId xmlns:a16="http://schemas.microsoft.com/office/drawing/2014/main" id="{3D8F8356-8165-3094-A72B-1987123B160B}"/>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15" name="Picture 14">
              <a:extLst>
                <a:ext uri="{FF2B5EF4-FFF2-40B4-BE49-F238E27FC236}">
                  <a16:creationId xmlns:a16="http://schemas.microsoft.com/office/drawing/2014/main" id="{5F69860C-6A08-0369-55C9-E0050D4C62C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17" name="Picture 16">
              <a:extLst>
                <a:ext uri="{FF2B5EF4-FFF2-40B4-BE49-F238E27FC236}">
                  <a16:creationId xmlns:a16="http://schemas.microsoft.com/office/drawing/2014/main" id="{87AAABAE-C052-E026-EEEE-A570F85A5F69}"/>
                </a:ext>
              </a:extLst>
            </p:cNvPr>
            <p:cNvPicPr>
              <a:picLocks noChangeAspect="1"/>
            </p:cNvPicPr>
            <p:nvPr/>
          </p:nvPicPr>
          <p:blipFill>
            <a:blip r:embed="rId5"/>
            <a:stretch>
              <a:fillRect/>
            </a:stretch>
          </p:blipFill>
          <p:spPr>
            <a:xfrm>
              <a:off x="5414331" y="1103464"/>
              <a:ext cx="4264927" cy="4637433"/>
            </a:xfrm>
            <a:prstGeom prst="rect">
              <a:avLst/>
            </a:prstGeom>
          </p:spPr>
        </p:pic>
      </p:grpSp>
      <p:sp>
        <p:nvSpPr>
          <p:cNvPr id="18" name="TextBox 17">
            <a:extLst>
              <a:ext uri="{FF2B5EF4-FFF2-40B4-BE49-F238E27FC236}">
                <a16:creationId xmlns:a16="http://schemas.microsoft.com/office/drawing/2014/main" id="{F15B6A81-6A5F-FD9D-8C21-53EFE2170951}"/>
              </a:ext>
            </a:extLst>
          </p:cNvPr>
          <p:cNvSpPr txBox="1"/>
          <p:nvPr/>
        </p:nvSpPr>
        <p:spPr>
          <a:xfrm>
            <a:off x="3802800" y="5964514"/>
            <a:ext cx="5410530" cy="523220"/>
          </a:xfrm>
          <a:prstGeom prst="rect">
            <a:avLst/>
          </a:prstGeom>
          <a:noFill/>
        </p:spPr>
        <p:txBody>
          <a:bodyPr wrap="square" rtlCol="0">
            <a:spAutoFit/>
          </a:bodyPr>
          <a:lstStyle/>
          <a:p>
            <a:r>
              <a:rPr lang="en-US" sz="2800" b="1" dirty="0"/>
              <a:t>~1700 samples over 17 batches</a:t>
            </a:r>
          </a:p>
        </p:txBody>
      </p:sp>
      <p:sp>
        <p:nvSpPr>
          <p:cNvPr id="9" name="TextBox 8">
            <a:extLst>
              <a:ext uri="{FF2B5EF4-FFF2-40B4-BE49-F238E27FC236}">
                <a16:creationId xmlns:a16="http://schemas.microsoft.com/office/drawing/2014/main" id="{D4E35A53-BBA2-0E92-E1D6-705CB7E176D7}"/>
              </a:ext>
            </a:extLst>
          </p:cNvPr>
          <p:cNvSpPr txBox="1"/>
          <p:nvPr/>
        </p:nvSpPr>
        <p:spPr>
          <a:xfrm>
            <a:off x="6508065" y="4570621"/>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2</a:t>
            </a:r>
          </a:p>
        </p:txBody>
      </p:sp>
      <p:sp>
        <p:nvSpPr>
          <p:cNvPr id="11" name="TextBox 10">
            <a:extLst>
              <a:ext uri="{FF2B5EF4-FFF2-40B4-BE49-F238E27FC236}">
                <a16:creationId xmlns:a16="http://schemas.microsoft.com/office/drawing/2014/main" id="{C08F9CA4-CB27-D97A-1C46-646E2C68D41D}"/>
              </a:ext>
            </a:extLst>
          </p:cNvPr>
          <p:cNvSpPr txBox="1"/>
          <p:nvPr/>
        </p:nvSpPr>
        <p:spPr>
          <a:xfrm>
            <a:off x="5060384" y="2959677"/>
            <a:ext cx="5410530" cy="523220"/>
          </a:xfrm>
          <a:prstGeom prst="rect">
            <a:avLst/>
          </a:prstGeom>
          <a:noFill/>
        </p:spPr>
        <p:txBody>
          <a:bodyPr wrap="square" rtlCol="0">
            <a:spAutoFit/>
          </a:bodyPr>
          <a:lstStyle/>
          <a:p>
            <a:pPr algn="ctr"/>
            <a:r>
              <a:rPr lang="en-US" sz="2800" b="1" dirty="0">
                <a:latin typeface="Lato" panose="020F0502020204030203" pitchFamily="34" charset="0"/>
                <a:ea typeface="Lato" panose="020F0502020204030203" pitchFamily="34" charset="0"/>
                <a:cs typeface="Lato" panose="020F0502020204030203" pitchFamily="34" charset="0"/>
              </a:rPr>
              <a:t>Group 1</a:t>
            </a:r>
          </a:p>
        </p:txBody>
      </p:sp>
      <p:sp>
        <p:nvSpPr>
          <p:cNvPr id="20" name="Google Shape;697;p15">
            <a:extLst>
              <a:ext uri="{FF2B5EF4-FFF2-40B4-BE49-F238E27FC236}">
                <a16:creationId xmlns:a16="http://schemas.microsoft.com/office/drawing/2014/main" id="{774D3FFE-B920-7729-8476-479B785B9432}"/>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QC: batch effect</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9526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C05C23A-73C3-8CD5-4E16-21C7EF89F210}"/>
              </a:ext>
            </a:extLst>
          </p:cNvPr>
          <p:cNvGrpSpPr/>
          <p:nvPr/>
        </p:nvGrpSpPr>
        <p:grpSpPr>
          <a:xfrm>
            <a:off x="1276452" y="1203410"/>
            <a:ext cx="10597898" cy="4564654"/>
            <a:chOff x="464252" y="1089002"/>
            <a:chExt cx="11439595" cy="5036084"/>
          </a:xfrm>
        </p:grpSpPr>
        <p:pic>
          <p:nvPicPr>
            <p:cNvPr id="22" name="Picture 21">
              <a:extLst>
                <a:ext uri="{FF2B5EF4-FFF2-40B4-BE49-F238E27FC236}">
                  <a16:creationId xmlns:a16="http://schemas.microsoft.com/office/drawing/2014/main" id="{3775353B-AE3C-185B-6D49-3316A1EBE0C6}"/>
                </a:ext>
              </a:extLst>
            </p:cNvPr>
            <p:cNvPicPr>
              <a:picLocks noChangeAspect="1"/>
            </p:cNvPicPr>
            <p:nvPr/>
          </p:nvPicPr>
          <p:blipFill>
            <a:blip r:embed="rId3"/>
            <a:stretch>
              <a:fillRect/>
            </a:stretch>
          </p:blipFill>
          <p:spPr>
            <a:xfrm>
              <a:off x="464252" y="1089002"/>
              <a:ext cx="4613652" cy="4637433"/>
            </a:xfrm>
            <a:prstGeom prst="rect">
              <a:avLst/>
            </a:prstGeom>
          </p:spPr>
        </p:pic>
        <p:sp>
          <p:nvSpPr>
            <p:cNvPr id="25" name="TextBox 24">
              <a:extLst>
                <a:ext uri="{FF2B5EF4-FFF2-40B4-BE49-F238E27FC236}">
                  <a16:creationId xmlns:a16="http://schemas.microsoft.com/office/drawing/2014/main" id="{3646E391-293C-B701-7346-34FE84BC9F50}"/>
                </a:ext>
              </a:extLst>
            </p:cNvPr>
            <p:cNvSpPr txBox="1"/>
            <p:nvPr/>
          </p:nvSpPr>
          <p:spPr>
            <a:xfrm>
              <a:off x="10619727" y="1269332"/>
              <a:ext cx="1284120" cy="4855754"/>
            </a:xfrm>
            <a:prstGeom prst="rect">
              <a:avLst/>
            </a:prstGeom>
            <a:noFill/>
          </p:spPr>
          <p:txBody>
            <a:bodyPr wrap="square" rtlCol="0">
              <a:spAutoFit/>
            </a:bodyPr>
            <a:lstStyle/>
            <a:p>
              <a:r>
                <a:rPr lang="en-US" sz="1600" dirty="0"/>
                <a:t>Batch 1</a:t>
              </a:r>
            </a:p>
            <a:p>
              <a:r>
                <a:rPr lang="en-US" sz="1600" dirty="0"/>
                <a:t>Batch 2</a:t>
              </a:r>
            </a:p>
            <a:p>
              <a:r>
                <a:rPr lang="en-US" sz="1600" dirty="0"/>
                <a:t>Batch 3</a:t>
              </a:r>
            </a:p>
            <a:p>
              <a:r>
                <a:rPr lang="en-US" sz="1600" dirty="0"/>
                <a:t>Batch 4</a:t>
              </a:r>
            </a:p>
            <a:p>
              <a:r>
                <a:rPr lang="en-US" sz="1600" dirty="0"/>
                <a:t>Batch 5</a:t>
              </a:r>
            </a:p>
            <a:p>
              <a:r>
                <a:rPr lang="en-US" sz="1600" dirty="0"/>
                <a:t>Batch 6</a:t>
              </a:r>
              <a:br>
                <a:rPr lang="en-US" sz="1600" dirty="0"/>
              </a:br>
              <a:r>
                <a:rPr lang="en-US" sz="1600" dirty="0"/>
                <a:t>Batch 7</a:t>
              </a:r>
            </a:p>
            <a:p>
              <a:r>
                <a:rPr lang="en-US" sz="1600" dirty="0"/>
                <a:t>Batch 8</a:t>
              </a:r>
            </a:p>
            <a:p>
              <a:r>
                <a:rPr lang="en-US" sz="1600" dirty="0"/>
                <a:t>Batch 9</a:t>
              </a:r>
            </a:p>
            <a:p>
              <a:r>
                <a:rPr lang="en-US" sz="1600" dirty="0"/>
                <a:t>Batch 10</a:t>
              </a:r>
            </a:p>
            <a:p>
              <a:r>
                <a:rPr lang="en-US" sz="1600" dirty="0"/>
                <a:t>Batch 11</a:t>
              </a:r>
            </a:p>
            <a:p>
              <a:r>
                <a:rPr lang="en-US" sz="1600" dirty="0"/>
                <a:t>Batch 12</a:t>
              </a:r>
            </a:p>
            <a:p>
              <a:r>
                <a:rPr lang="en-US" sz="1600" dirty="0"/>
                <a:t>Batch 13</a:t>
              </a:r>
            </a:p>
            <a:p>
              <a:r>
                <a:rPr lang="en-US" sz="1600" dirty="0"/>
                <a:t>Batch 14</a:t>
              </a:r>
            </a:p>
            <a:p>
              <a:r>
                <a:rPr lang="en-US" sz="1600" dirty="0"/>
                <a:t>Batch 15</a:t>
              </a:r>
            </a:p>
            <a:p>
              <a:r>
                <a:rPr lang="en-US" sz="1600" dirty="0"/>
                <a:t>Batch 16</a:t>
              </a:r>
            </a:p>
            <a:p>
              <a:r>
                <a:rPr lang="en-US" sz="1600" dirty="0"/>
                <a:t>Batch 17</a:t>
              </a:r>
            </a:p>
          </p:txBody>
        </p:sp>
        <p:pic>
          <p:nvPicPr>
            <p:cNvPr id="26" name="Picture 25">
              <a:extLst>
                <a:ext uri="{FF2B5EF4-FFF2-40B4-BE49-F238E27FC236}">
                  <a16:creationId xmlns:a16="http://schemas.microsoft.com/office/drawing/2014/main" id="{FF63E494-7C69-B897-C079-1EFE38B215AA}"/>
                </a:ext>
              </a:extLst>
            </p:cNvPr>
            <p:cNvPicPr>
              <a:picLocks noChangeAspect="1"/>
            </p:cNvPicPr>
            <p:nvPr/>
          </p:nvPicPr>
          <p:blipFill rotWithShape="1">
            <a:blip r:embed="rId4"/>
            <a:srcRect r="41729"/>
            <a:stretch/>
          </p:blipFill>
          <p:spPr>
            <a:xfrm>
              <a:off x="10236333" y="1355891"/>
              <a:ext cx="481026" cy="4533900"/>
            </a:xfrm>
            <a:prstGeom prst="rect">
              <a:avLst/>
            </a:prstGeom>
          </p:spPr>
        </p:pic>
        <p:pic>
          <p:nvPicPr>
            <p:cNvPr id="27" name="Picture 26">
              <a:extLst>
                <a:ext uri="{FF2B5EF4-FFF2-40B4-BE49-F238E27FC236}">
                  <a16:creationId xmlns:a16="http://schemas.microsoft.com/office/drawing/2014/main" id="{6E0B6394-F51A-C886-9E5B-5FD64EEF87D6}"/>
                </a:ext>
              </a:extLst>
            </p:cNvPr>
            <p:cNvPicPr>
              <a:picLocks noChangeAspect="1"/>
            </p:cNvPicPr>
            <p:nvPr/>
          </p:nvPicPr>
          <p:blipFill rotWithShape="1">
            <a:blip r:embed="rId4"/>
            <a:srcRect l="692" t="6132" r="46184" b="64005"/>
            <a:stretch/>
          </p:blipFill>
          <p:spPr>
            <a:xfrm>
              <a:off x="10242583" y="1352980"/>
              <a:ext cx="438534" cy="1353953"/>
            </a:xfrm>
            <a:prstGeom prst="rect">
              <a:avLst/>
            </a:prstGeom>
          </p:spPr>
        </p:pic>
        <p:pic>
          <p:nvPicPr>
            <p:cNvPr id="28" name="Picture 27">
              <a:extLst>
                <a:ext uri="{FF2B5EF4-FFF2-40B4-BE49-F238E27FC236}">
                  <a16:creationId xmlns:a16="http://schemas.microsoft.com/office/drawing/2014/main" id="{700CE666-6DB7-F7B2-B420-303D7A32F857}"/>
                </a:ext>
              </a:extLst>
            </p:cNvPr>
            <p:cNvPicPr>
              <a:picLocks noChangeAspect="1"/>
            </p:cNvPicPr>
            <p:nvPr/>
          </p:nvPicPr>
          <p:blipFill rotWithShape="1">
            <a:blip r:embed="rId4"/>
            <a:srcRect l="-2237" r="44658" b="94608"/>
            <a:stretch/>
          </p:blipFill>
          <p:spPr>
            <a:xfrm>
              <a:off x="10224192" y="2704597"/>
              <a:ext cx="475316" cy="244483"/>
            </a:xfrm>
            <a:prstGeom prst="rect">
              <a:avLst/>
            </a:prstGeom>
          </p:spPr>
        </p:pic>
        <p:pic>
          <p:nvPicPr>
            <p:cNvPr id="29" name="Picture 28">
              <a:extLst>
                <a:ext uri="{FF2B5EF4-FFF2-40B4-BE49-F238E27FC236}">
                  <a16:creationId xmlns:a16="http://schemas.microsoft.com/office/drawing/2014/main" id="{2B3A4E28-20CE-1A88-1772-AF849D4AE8B3}"/>
                </a:ext>
              </a:extLst>
            </p:cNvPr>
            <p:cNvPicPr>
              <a:picLocks noChangeAspect="1"/>
            </p:cNvPicPr>
            <p:nvPr/>
          </p:nvPicPr>
          <p:blipFill>
            <a:blip r:embed="rId5"/>
            <a:stretch>
              <a:fillRect/>
            </a:stretch>
          </p:blipFill>
          <p:spPr>
            <a:xfrm>
              <a:off x="5414331" y="1103464"/>
              <a:ext cx="4264927" cy="4637433"/>
            </a:xfrm>
            <a:prstGeom prst="rect">
              <a:avLst/>
            </a:prstGeom>
          </p:spPr>
        </p:pic>
      </p:grpSp>
      <p:pic>
        <p:nvPicPr>
          <p:cNvPr id="16" name="Picture 15" descr="A diagram of different colored triangles&#10;&#10;Description automatically generated">
            <a:extLst>
              <a:ext uri="{FF2B5EF4-FFF2-40B4-BE49-F238E27FC236}">
                <a16:creationId xmlns:a16="http://schemas.microsoft.com/office/drawing/2014/main" id="{88BE8260-D4C9-6641-009D-59E568DC62BA}"/>
              </a:ext>
            </a:extLst>
          </p:cNvPr>
          <p:cNvPicPr>
            <a:picLocks noChangeAspect="1"/>
          </p:cNvPicPr>
          <p:nvPr/>
        </p:nvPicPr>
        <p:blipFill rotWithShape="1">
          <a:blip r:embed="rId6"/>
          <a:srcRect l="10555" t="6896" r="26690" b="11263"/>
          <a:stretch/>
        </p:blipFill>
        <p:spPr>
          <a:xfrm>
            <a:off x="1226601" y="1203410"/>
            <a:ext cx="4324042" cy="4229450"/>
          </a:xfrm>
          <a:prstGeom prst="rect">
            <a:avLst/>
          </a:prstGeom>
        </p:spPr>
      </p:pic>
      <p:sp>
        <p:nvSpPr>
          <p:cNvPr id="7" name="Up-Down Arrow 6">
            <a:extLst>
              <a:ext uri="{FF2B5EF4-FFF2-40B4-BE49-F238E27FC236}">
                <a16:creationId xmlns:a16="http://schemas.microsoft.com/office/drawing/2014/main" id="{B59C2EEB-77E3-9179-5007-5AFEF80E82B7}"/>
              </a:ext>
            </a:extLst>
          </p:cNvPr>
          <p:cNvSpPr/>
          <p:nvPr/>
        </p:nvSpPr>
        <p:spPr>
          <a:xfrm rot="5400000">
            <a:off x="3348406" y="2621581"/>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ABC751-E4B3-7A11-DC55-C7D77E95835B}"/>
              </a:ext>
            </a:extLst>
          </p:cNvPr>
          <p:cNvSpPr txBox="1"/>
          <p:nvPr/>
        </p:nvSpPr>
        <p:spPr>
          <a:xfrm>
            <a:off x="740061" y="2798444"/>
            <a:ext cx="5410530" cy="523220"/>
          </a:xfrm>
          <a:prstGeom prst="rect">
            <a:avLst/>
          </a:prstGeom>
          <a:noFill/>
        </p:spPr>
        <p:txBody>
          <a:bodyPr wrap="square" rtlCol="0">
            <a:spAutoFit/>
          </a:bodyPr>
          <a:lstStyle/>
          <a:p>
            <a:pPr algn="ctr"/>
            <a:r>
              <a:rPr lang="en-US" sz="2800" b="1" dirty="0"/>
              <a:t>Calibration</a:t>
            </a:r>
          </a:p>
        </p:txBody>
      </p:sp>
      <p:sp>
        <p:nvSpPr>
          <p:cNvPr id="31" name="Up-Down Arrow 30">
            <a:extLst>
              <a:ext uri="{FF2B5EF4-FFF2-40B4-BE49-F238E27FC236}">
                <a16:creationId xmlns:a16="http://schemas.microsoft.com/office/drawing/2014/main" id="{5DCBF4B3-C534-66AD-A4C0-4303002EEBB0}"/>
              </a:ext>
            </a:extLst>
          </p:cNvPr>
          <p:cNvSpPr/>
          <p:nvPr/>
        </p:nvSpPr>
        <p:spPr>
          <a:xfrm rot="5400000">
            <a:off x="3362920" y="2806532"/>
            <a:ext cx="193840" cy="159400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8D810B8-A048-CDC7-AE56-0F0965475317}"/>
              </a:ext>
            </a:extLst>
          </p:cNvPr>
          <p:cNvSpPr txBox="1"/>
          <p:nvPr/>
        </p:nvSpPr>
        <p:spPr>
          <a:xfrm>
            <a:off x="754575" y="2983395"/>
            <a:ext cx="5410530" cy="523220"/>
          </a:xfrm>
          <a:prstGeom prst="rect">
            <a:avLst/>
          </a:prstGeom>
          <a:noFill/>
        </p:spPr>
        <p:txBody>
          <a:bodyPr wrap="square" rtlCol="0">
            <a:spAutoFit/>
          </a:bodyPr>
          <a:lstStyle/>
          <a:p>
            <a:pPr algn="ctr"/>
            <a:r>
              <a:rPr lang="en-US" sz="2800" b="1" dirty="0"/>
              <a:t>Calibration</a:t>
            </a:r>
          </a:p>
        </p:txBody>
      </p:sp>
      <p:pic>
        <p:nvPicPr>
          <p:cNvPr id="36" name="Picture 35" descr="A close-up of a graph&#10;&#10;Description automatically generated">
            <a:extLst>
              <a:ext uri="{FF2B5EF4-FFF2-40B4-BE49-F238E27FC236}">
                <a16:creationId xmlns:a16="http://schemas.microsoft.com/office/drawing/2014/main" id="{AC12F2FC-BEB1-4EE5-3D07-8ACDAD6F43D5}"/>
              </a:ext>
            </a:extLst>
          </p:cNvPr>
          <p:cNvPicPr>
            <a:picLocks noChangeAspect="1"/>
          </p:cNvPicPr>
          <p:nvPr/>
        </p:nvPicPr>
        <p:blipFill rotWithShape="1">
          <a:blip r:embed="rId7"/>
          <a:srcRect t="5817" r="30387" b="5983"/>
          <a:stretch/>
        </p:blipFill>
        <p:spPr>
          <a:xfrm>
            <a:off x="5822080" y="1197575"/>
            <a:ext cx="3981283" cy="4253071"/>
          </a:xfrm>
          <a:prstGeom prst="rect">
            <a:avLst/>
          </a:prstGeom>
        </p:spPr>
      </p:pic>
      <p:pic>
        <p:nvPicPr>
          <p:cNvPr id="2" name="Picture 1">
            <a:extLst>
              <a:ext uri="{FF2B5EF4-FFF2-40B4-BE49-F238E27FC236}">
                <a16:creationId xmlns:a16="http://schemas.microsoft.com/office/drawing/2014/main" id="{C0C11A00-E229-6702-5446-FC554EB176F5}"/>
              </a:ext>
            </a:extLst>
          </p:cNvPr>
          <p:cNvPicPr>
            <a:picLocks noChangeAspect="1"/>
          </p:cNvPicPr>
          <p:nvPr/>
        </p:nvPicPr>
        <p:blipFill>
          <a:blip r:embed="rId8"/>
          <a:stretch>
            <a:fillRect/>
          </a:stretch>
        </p:blipFill>
        <p:spPr>
          <a:xfrm>
            <a:off x="1251526" y="1216518"/>
            <a:ext cx="4274191" cy="4220224"/>
          </a:xfrm>
          <a:prstGeom prst="rect">
            <a:avLst/>
          </a:prstGeom>
        </p:spPr>
      </p:pic>
      <p:sp>
        <p:nvSpPr>
          <p:cNvPr id="3" name="TextBox 2">
            <a:extLst>
              <a:ext uri="{FF2B5EF4-FFF2-40B4-BE49-F238E27FC236}">
                <a16:creationId xmlns:a16="http://schemas.microsoft.com/office/drawing/2014/main" id="{B5A41DAF-A08D-A4F4-0F9F-895FABFD4EFA}"/>
              </a:ext>
            </a:extLst>
          </p:cNvPr>
          <p:cNvSpPr txBox="1"/>
          <p:nvPr/>
        </p:nvSpPr>
        <p:spPr>
          <a:xfrm>
            <a:off x="1858602" y="5497240"/>
            <a:ext cx="3173447"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PC1 – 9.8%</a:t>
            </a:r>
          </a:p>
        </p:txBody>
      </p:sp>
      <p:sp>
        <p:nvSpPr>
          <p:cNvPr id="5" name="TextBox 4">
            <a:extLst>
              <a:ext uri="{FF2B5EF4-FFF2-40B4-BE49-F238E27FC236}">
                <a16:creationId xmlns:a16="http://schemas.microsoft.com/office/drawing/2014/main" id="{FC3DDE90-5A31-38EB-7B4E-87ADC50BDFE4}"/>
              </a:ext>
            </a:extLst>
          </p:cNvPr>
          <p:cNvSpPr txBox="1"/>
          <p:nvPr/>
        </p:nvSpPr>
        <p:spPr>
          <a:xfrm rot="16200000">
            <a:off x="-775353" y="3022902"/>
            <a:ext cx="3499068" cy="369332"/>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PC2 – 3.1%</a:t>
            </a:r>
          </a:p>
        </p:txBody>
      </p:sp>
      <p:pic>
        <p:nvPicPr>
          <p:cNvPr id="6" name="Picture 5">
            <a:extLst>
              <a:ext uri="{FF2B5EF4-FFF2-40B4-BE49-F238E27FC236}">
                <a16:creationId xmlns:a16="http://schemas.microsoft.com/office/drawing/2014/main" id="{E806953D-484E-6E38-F58D-382E49568363}"/>
              </a:ext>
            </a:extLst>
          </p:cNvPr>
          <p:cNvPicPr>
            <a:picLocks noChangeAspect="1"/>
          </p:cNvPicPr>
          <p:nvPr/>
        </p:nvPicPr>
        <p:blipFill>
          <a:blip r:embed="rId9"/>
          <a:stretch>
            <a:fillRect/>
          </a:stretch>
        </p:blipFill>
        <p:spPr>
          <a:xfrm>
            <a:off x="5781082" y="1211578"/>
            <a:ext cx="4063278" cy="4239068"/>
          </a:xfrm>
          <a:prstGeom prst="rect">
            <a:avLst/>
          </a:prstGeom>
        </p:spPr>
      </p:pic>
      <p:sp>
        <p:nvSpPr>
          <p:cNvPr id="9" name="Google Shape;697;p15">
            <a:extLst>
              <a:ext uri="{FF2B5EF4-FFF2-40B4-BE49-F238E27FC236}">
                <a16:creationId xmlns:a16="http://schemas.microsoft.com/office/drawing/2014/main" id="{CB14ADA5-9F6D-42BA-C003-85D5F89D4AAF}"/>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Batch effect correction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5788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2821C81C-8FB3-38D9-5CFA-4E6491DDF10D}"/>
              </a:ext>
            </a:extLst>
          </p:cNvPr>
          <p:cNvSpPr txBox="1"/>
          <p:nvPr/>
        </p:nvSpPr>
        <p:spPr>
          <a:xfrm>
            <a:off x="4537506" y="3090621"/>
            <a:ext cx="7616698" cy="3416320"/>
          </a:xfrm>
          <a:prstGeom prst="rect">
            <a:avLst/>
          </a:prstGeom>
          <a:noFill/>
        </p:spPr>
        <p:txBody>
          <a:bodyPr wrap="square">
            <a:spAutoFit/>
          </a:bodyPr>
          <a:lstStyle/>
          <a:p>
            <a:r>
              <a:rPr lang="en-US" sz="2400" dirty="0"/>
              <a:t>All materials are found at</a:t>
            </a:r>
          </a:p>
          <a:p>
            <a:r>
              <a:rPr lang="en-US" sz="2400" dirty="0"/>
              <a:t>https://github.com/shuzhao-li-lab/</a:t>
            </a:r>
            <a:r>
              <a:rPr lang="en-US" sz="2400" dirty="0" err="1"/>
              <a:t>asari_pcpfm_tutorials</a:t>
            </a:r>
            <a:r>
              <a:rPr lang="en-US" sz="2400" dirty="0"/>
              <a:t> (link as QR code) </a:t>
            </a:r>
          </a:p>
          <a:p>
            <a:endParaRPr lang="en-US" sz="2400" dirty="0"/>
          </a:p>
          <a:p>
            <a:r>
              <a:rPr lang="en-US" sz="2400" dirty="0"/>
              <a:t>Tools we use: </a:t>
            </a:r>
          </a:p>
          <a:p>
            <a:endParaRPr lang="en-US" sz="2400" dirty="0"/>
          </a:p>
          <a:p>
            <a:endParaRPr lang="en-US" sz="2400" dirty="0"/>
          </a:p>
          <a:p>
            <a:endParaRPr lang="en-US" sz="2400" dirty="0"/>
          </a:p>
          <a:p>
            <a:r>
              <a:rPr lang="en-US" sz="2400" dirty="0"/>
              <a:t>Asari repo can be found by googling `asari GitHub`</a:t>
            </a:r>
          </a:p>
        </p:txBody>
      </p:sp>
      <p:pic>
        <p:nvPicPr>
          <p:cNvPr id="3" name="Picture 2" descr="A qr code on a white background&#10;&#10;Description automatically generated">
            <a:extLst>
              <a:ext uri="{FF2B5EF4-FFF2-40B4-BE49-F238E27FC236}">
                <a16:creationId xmlns:a16="http://schemas.microsoft.com/office/drawing/2014/main" id="{53BC8C79-F4A1-2822-3C73-D0B4153F22EE}"/>
              </a:ext>
            </a:extLst>
          </p:cNvPr>
          <p:cNvPicPr>
            <a:picLocks noChangeAspect="1"/>
          </p:cNvPicPr>
          <p:nvPr/>
        </p:nvPicPr>
        <p:blipFill>
          <a:blip r:embed="rId2"/>
          <a:stretch>
            <a:fillRect/>
          </a:stretch>
        </p:blipFill>
        <p:spPr>
          <a:xfrm>
            <a:off x="9027268" y="1231807"/>
            <a:ext cx="1979530" cy="199979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6E42FDF-2D02-D0B4-E012-9951B9F833F1}"/>
              </a:ext>
            </a:extLst>
          </p:cNvPr>
          <p:cNvPicPr>
            <a:picLocks noChangeAspect="1"/>
          </p:cNvPicPr>
          <p:nvPr/>
        </p:nvPicPr>
        <p:blipFill>
          <a:blip r:embed="rId3"/>
          <a:stretch>
            <a:fillRect/>
          </a:stretch>
        </p:blipFill>
        <p:spPr>
          <a:xfrm>
            <a:off x="659907" y="1305252"/>
            <a:ext cx="3614951" cy="4832357"/>
          </a:xfrm>
          <a:prstGeom prst="rect">
            <a:avLst/>
          </a:prstGeom>
        </p:spPr>
      </p:pic>
      <p:sp>
        <p:nvSpPr>
          <p:cNvPr id="10" name="Oval 9">
            <a:extLst>
              <a:ext uri="{FF2B5EF4-FFF2-40B4-BE49-F238E27FC236}">
                <a16:creationId xmlns:a16="http://schemas.microsoft.com/office/drawing/2014/main" id="{E9205525-A7BA-9A75-B1E2-72FBB1D5847A}"/>
              </a:ext>
            </a:extLst>
          </p:cNvPr>
          <p:cNvSpPr/>
          <p:nvPr/>
        </p:nvSpPr>
        <p:spPr>
          <a:xfrm>
            <a:off x="1107379" y="4854102"/>
            <a:ext cx="1801191" cy="486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41B6A3-4F6E-1560-4AA4-86DF5B1B93EC}"/>
              </a:ext>
            </a:extLst>
          </p:cNvPr>
          <p:cNvSpPr txBox="1"/>
          <p:nvPr/>
        </p:nvSpPr>
        <p:spPr>
          <a:xfrm>
            <a:off x="6478622" y="4591455"/>
            <a:ext cx="3268494" cy="1066959"/>
          </a:xfrm>
          <a:prstGeom prst="rect">
            <a:avLst/>
          </a:prstGeom>
          <a:noFill/>
        </p:spPr>
        <p:txBody>
          <a:bodyPr wrap="square" rtlCol="0">
            <a:spAutoFit/>
          </a:bodyPr>
          <a:lstStyle/>
          <a:p>
            <a:pPr marL="342900" marR="0" indent="-342900">
              <a:spcBef>
                <a:spcPts val="100"/>
              </a:spcBef>
              <a:spcAft>
                <a:spcPts val="100"/>
              </a:spcAft>
              <a:buFont typeface="Courier New" panose="02070309020205020404" pitchFamily="49" charset="0"/>
              <a:buChar char="o"/>
            </a:pPr>
            <a:r>
              <a:rPr lang="en-US" sz="2000" dirty="0">
                <a:latin typeface="Arial" panose="020B0604020202020204" pitchFamily="34" charset="0"/>
                <a:ea typeface="Times New Roman" panose="02020603050405020304" pitchFamily="18" charset="0"/>
              </a:rPr>
              <a:t>A</a:t>
            </a:r>
            <a:r>
              <a:rPr lang="en-US" sz="2000" b="0" dirty="0">
                <a:effectLst/>
                <a:latin typeface="Arial" panose="020B0604020202020204" pitchFamily="34" charset="0"/>
                <a:ea typeface="Times New Roman" panose="02020603050405020304" pitchFamily="18" charset="0"/>
              </a:rPr>
              <a:t>sari as CLI tool</a:t>
            </a:r>
          </a:p>
          <a:p>
            <a:pPr marL="342900" marR="0" indent="-342900">
              <a:spcBef>
                <a:spcPts val="100"/>
              </a:spcBef>
              <a:spcAft>
                <a:spcPts val="100"/>
              </a:spcAft>
              <a:buFont typeface="Courier New" panose="02070309020205020404" pitchFamily="49" charset="0"/>
              <a:buChar char="o"/>
            </a:pPr>
            <a:r>
              <a:rPr lang="en-US" sz="2000" dirty="0" err="1">
                <a:latin typeface="Arial" panose="020B0604020202020204" pitchFamily="34" charset="0"/>
                <a:ea typeface="Times New Roman" panose="02020603050405020304" pitchFamily="18" charset="0"/>
              </a:rPr>
              <a:t>Jupyter</a:t>
            </a:r>
            <a:r>
              <a:rPr lang="en-US" sz="2000" dirty="0">
                <a:latin typeface="Arial" panose="020B0604020202020204" pitchFamily="34" charset="0"/>
                <a:ea typeface="Times New Roman" panose="02020603050405020304" pitchFamily="18" charset="0"/>
              </a:rPr>
              <a:t> Notebook</a:t>
            </a:r>
          </a:p>
          <a:p>
            <a:pPr marL="342900" marR="0" indent="-342900">
              <a:spcBef>
                <a:spcPts val="100"/>
              </a:spcBef>
              <a:spcAft>
                <a:spcPts val="100"/>
              </a:spcAft>
              <a:buFont typeface="Courier New" panose="02070309020205020404" pitchFamily="49" charset="0"/>
              <a:buChar char="o"/>
            </a:pPr>
            <a:r>
              <a:rPr lang="en-US" sz="2000" dirty="0">
                <a:effectLst/>
                <a:latin typeface="Arial" panose="020B0604020202020204" pitchFamily="34" charset="0"/>
                <a:ea typeface="Times New Roman" panose="02020603050405020304" pitchFamily="18" charset="0"/>
              </a:rPr>
              <a:t>Google </a:t>
            </a:r>
            <a:r>
              <a:rPr lang="en-US" sz="2000" dirty="0" err="1">
                <a:effectLst/>
                <a:latin typeface="Arial" panose="020B0604020202020204" pitchFamily="34" charset="0"/>
                <a:ea typeface="Times New Roman" panose="02020603050405020304" pitchFamily="18" charset="0"/>
              </a:rPr>
              <a:t>Colab</a:t>
            </a:r>
            <a:endParaRPr lang="en-US"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204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9297-CC0A-1A38-651B-743F7D87A4FE}"/>
              </a:ext>
            </a:extLst>
          </p:cNvPr>
          <p:cNvPicPr>
            <a:picLocks noChangeAspect="1"/>
          </p:cNvPicPr>
          <p:nvPr/>
        </p:nvPicPr>
        <p:blipFill rotWithShape="1">
          <a:blip r:embed="rId3"/>
          <a:srcRect b="50000"/>
          <a:stretch/>
        </p:blipFill>
        <p:spPr>
          <a:xfrm>
            <a:off x="3405159" y="1241867"/>
            <a:ext cx="5091395" cy="3429000"/>
          </a:xfrm>
          <a:prstGeom prst="rect">
            <a:avLst/>
          </a:prstGeom>
        </p:spPr>
      </p:pic>
      <p:pic>
        <p:nvPicPr>
          <p:cNvPr id="6" name="Picture 5">
            <a:extLst>
              <a:ext uri="{FF2B5EF4-FFF2-40B4-BE49-F238E27FC236}">
                <a16:creationId xmlns:a16="http://schemas.microsoft.com/office/drawing/2014/main" id="{456C109D-0B8C-8739-3935-87A862A067BE}"/>
              </a:ext>
            </a:extLst>
          </p:cNvPr>
          <p:cNvPicPr>
            <a:picLocks noChangeAspect="1"/>
          </p:cNvPicPr>
          <p:nvPr/>
        </p:nvPicPr>
        <p:blipFill rotWithShape="1">
          <a:blip r:embed="rId3"/>
          <a:srcRect t="88556"/>
          <a:stretch/>
        </p:blipFill>
        <p:spPr>
          <a:xfrm>
            <a:off x="3409641" y="4770852"/>
            <a:ext cx="5091395" cy="784810"/>
          </a:xfrm>
          <a:prstGeom prst="rect">
            <a:avLst/>
          </a:prstGeom>
        </p:spPr>
      </p:pic>
      <p:cxnSp>
        <p:nvCxnSpPr>
          <p:cNvPr id="12" name="Straight Connector 11">
            <a:extLst>
              <a:ext uri="{FF2B5EF4-FFF2-40B4-BE49-F238E27FC236}">
                <a16:creationId xmlns:a16="http://schemas.microsoft.com/office/drawing/2014/main" id="{894568C2-96D2-1F04-6E39-77136935D767}"/>
              </a:ext>
            </a:extLst>
          </p:cNvPr>
          <p:cNvCxnSpPr/>
          <p:nvPr/>
        </p:nvCxnSpPr>
        <p:spPr>
          <a:xfrm flipV="1">
            <a:off x="3277412"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EB479-1DAD-8919-6B38-4AF959C101A2}"/>
              </a:ext>
            </a:extLst>
          </p:cNvPr>
          <p:cNvCxnSpPr/>
          <p:nvPr/>
        </p:nvCxnSpPr>
        <p:spPr>
          <a:xfrm flipV="1">
            <a:off x="3281895"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82744C-78A3-C5E4-D1E8-67F0EEFB5F5B}"/>
              </a:ext>
            </a:extLst>
          </p:cNvPr>
          <p:cNvCxnSpPr/>
          <p:nvPr/>
        </p:nvCxnSpPr>
        <p:spPr>
          <a:xfrm flipV="1">
            <a:off x="8276258" y="4565142"/>
            <a:ext cx="336176" cy="21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21A2AA-E02A-36A4-AB58-B5BE45FD9DA6}"/>
              </a:ext>
            </a:extLst>
          </p:cNvPr>
          <p:cNvCxnSpPr/>
          <p:nvPr/>
        </p:nvCxnSpPr>
        <p:spPr>
          <a:xfrm flipV="1">
            <a:off x="8280741" y="4663754"/>
            <a:ext cx="336176" cy="215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196045-1ADE-3E8E-BF74-E46D07A2143C}"/>
              </a:ext>
            </a:extLst>
          </p:cNvPr>
          <p:cNvSpPr txBox="1"/>
          <p:nvPr/>
        </p:nvSpPr>
        <p:spPr>
          <a:xfrm>
            <a:off x="2807810" y="4714522"/>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-6</a:t>
            </a:r>
          </a:p>
        </p:txBody>
      </p:sp>
      <p:sp>
        <p:nvSpPr>
          <p:cNvPr id="19" name="TextBox 18">
            <a:extLst>
              <a:ext uri="{FF2B5EF4-FFF2-40B4-BE49-F238E27FC236}">
                <a16:creationId xmlns:a16="http://schemas.microsoft.com/office/drawing/2014/main" id="{47FE2756-2A2C-93B4-1E3B-851F33FF85A5}"/>
              </a:ext>
            </a:extLst>
          </p:cNvPr>
          <p:cNvSpPr txBox="1"/>
          <p:nvPr/>
        </p:nvSpPr>
        <p:spPr>
          <a:xfrm>
            <a:off x="2808543" y="3210884"/>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0</a:t>
            </a:r>
          </a:p>
        </p:txBody>
      </p:sp>
      <p:sp>
        <p:nvSpPr>
          <p:cNvPr id="20" name="TextBox 19">
            <a:extLst>
              <a:ext uri="{FF2B5EF4-FFF2-40B4-BE49-F238E27FC236}">
                <a16:creationId xmlns:a16="http://schemas.microsoft.com/office/drawing/2014/main" id="{8FC566CD-D2D6-E9E4-1837-ACEF141BF152}"/>
              </a:ext>
            </a:extLst>
          </p:cNvPr>
          <p:cNvSpPr txBox="1"/>
          <p:nvPr/>
        </p:nvSpPr>
        <p:spPr>
          <a:xfrm>
            <a:off x="2814833" y="1790241"/>
            <a:ext cx="538680"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2</a:t>
            </a:r>
          </a:p>
        </p:txBody>
      </p:sp>
      <p:sp>
        <p:nvSpPr>
          <p:cNvPr id="21" name="TextBox 20">
            <a:extLst>
              <a:ext uri="{FF2B5EF4-FFF2-40B4-BE49-F238E27FC236}">
                <a16:creationId xmlns:a16="http://schemas.microsoft.com/office/drawing/2014/main" id="{EC333A8E-C5CC-D299-5406-A780489FF34B}"/>
              </a:ext>
            </a:extLst>
          </p:cNvPr>
          <p:cNvSpPr txBox="1"/>
          <p:nvPr/>
        </p:nvSpPr>
        <p:spPr>
          <a:xfrm>
            <a:off x="4633309" y="555566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Sample Number</a:t>
            </a:r>
          </a:p>
        </p:txBody>
      </p:sp>
      <p:sp>
        <p:nvSpPr>
          <p:cNvPr id="22" name="TextBox 21">
            <a:extLst>
              <a:ext uri="{FF2B5EF4-FFF2-40B4-BE49-F238E27FC236}">
                <a16:creationId xmlns:a16="http://schemas.microsoft.com/office/drawing/2014/main" id="{1BE4A50D-5B84-5E77-280B-21EDB5F7DF00}"/>
              </a:ext>
            </a:extLst>
          </p:cNvPr>
          <p:cNvSpPr txBox="1"/>
          <p:nvPr/>
        </p:nvSpPr>
        <p:spPr>
          <a:xfrm rot="16200000">
            <a:off x="1446721" y="3195682"/>
            <a:ext cx="2635093" cy="404150"/>
          </a:xfrm>
          <a:prstGeom prst="rect">
            <a:avLst/>
          </a:prstGeom>
          <a:solidFill>
            <a:schemeClr val="bg1"/>
          </a:solidFill>
        </p:spPr>
        <p:txBody>
          <a:bodyPr wrap="square" rtlCol="0">
            <a:spAutoFit/>
          </a:bodyPr>
          <a:lstStyle/>
          <a:p>
            <a:pPr algn="ctr">
              <a:lnSpc>
                <a:spcPct val="105000"/>
              </a:lnSpc>
            </a:pPr>
            <a:r>
              <a:rPr lang="en-US" sz="2100" dirty="0">
                <a:latin typeface="Lato" panose="020F0502020204030203" pitchFamily="34" charset="0"/>
                <a:ea typeface="Lato" panose="020F0502020204030203" pitchFamily="34" charset="0"/>
                <a:cs typeface="Lato" panose="020F0502020204030203" pitchFamily="34" charset="0"/>
              </a:rPr>
              <a:t># Features Z-Score</a:t>
            </a:r>
          </a:p>
        </p:txBody>
      </p:sp>
      <p:sp>
        <p:nvSpPr>
          <p:cNvPr id="23" name="Oval 22">
            <a:extLst>
              <a:ext uri="{FF2B5EF4-FFF2-40B4-BE49-F238E27FC236}">
                <a16:creationId xmlns:a16="http://schemas.microsoft.com/office/drawing/2014/main" id="{E0C4698B-8532-8882-EEAB-70D77CA6248F}"/>
              </a:ext>
            </a:extLst>
          </p:cNvPr>
          <p:cNvSpPr/>
          <p:nvPr/>
        </p:nvSpPr>
        <p:spPr>
          <a:xfrm>
            <a:off x="3745260" y="4998725"/>
            <a:ext cx="1688950" cy="4087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88D491-02BB-0C44-8478-AC886BE6C77B}"/>
              </a:ext>
            </a:extLst>
          </p:cNvPr>
          <p:cNvSpPr txBox="1"/>
          <p:nvPr/>
        </p:nvSpPr>
        <p:spPr>
          <a:xfrm>
            <a:off x="5312346" y="4884791"/>
            <a:ext cx="1956056"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Failed Injections</a:t>
            </a:r>
          </a:p>
        </p:txBody>
      </p:sp>
      <p:sp>
        <p:nvSpPr>
          <p:cNvPr id="3" name="Google Shape;697;p15">
            <a:extLst>
              <a:ext uri="{FF2B5EF4-FFF2-40B4-BE49-F238E27FC236}">
                <a16:creationId xmlns:a16="http://schemas.microsoft.com/office/drawing/2014/main" id="{CAFF4AA5-4D62-299E-4C3F-7B6522D2A404}"/>
              </a:ext>
            </a:extLst>
          </p:cNvPr>
          <p:cNvSpPr txBox="1">
            <a:spLocks/>
          </p:cNvSpPr>
          <p:nvPr/>
        </p:nvSpPr>
        <p:spPr>
          <a:xfrm>
            <a:off x="473657" y="2567"/>
            <a:ext cx="109544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67" b="1" dirty="0">
                <a:latin typeface="Lato" panose="020F0502020204030203" pitchFamily="34" charset="0"/>
                <a:ea typeface="Lato" panose="020F0502020204030203" pitchFamily="34" charset="0"/>
                <a:cs typeface="Lato" panose="020F0502020204030203" pitchFamily="34" charset="0"/>
              </a:rPr>
              <a:t>Outlier Detection</a:t>
            </a:r>
            <a:endParaRPr lang="en-US" sz="2667"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16164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2E91-4812-7345-6D0C-9336067743E3}"/>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35F49396-5494-3E99-48D3-56259BB5C3FC}"/>
              </a:ext>
            </a:extLst>
          </p:cNvPr>
          <p:cNvSpPr txBox="1">
            <a:spLocks noGrp="1"/>
          </p:cNvSpPr>
          <p:nvPr>
            <p:ph type="title"/>
          </p:nvPr>
        </p:nvSpPr>
        <p:spPr>
          <a:xfrm>
            <a:off x="618800" y="322791"/>
            <a:ext cx="10954400" cy="763600"/>
          </a:xfrm>
          <a:prstGeom prst="rect">
            <a:avLst/>
          </a:prstGeom>
        </p:spPr>
        <p:txBody>
          <a:bodyPr spcFirstLastPara="1" vert="horz" wrap="square" lIns="121900" tIns="121900" rIns="121900" bIns="121900" rtlCol="0" anchor="t" anchorCtr="0">
            <a:no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Example Reports</a:t>
            </a:r>
            <a:endParaRPr lang="en-US" sz="32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8B2BC82C-F1D7-A78F-6B69-93256F1E93A8}"/>
              </a:ext>
            </a:extLst>
          </p:cNvPr>
          <p:cNvPicPr>
            <a:picLocks noChangeAspect="1"/>
          </p:cNvPicPr>
          <p:nvPr/>
        </p:nvPicPr>
        <p:blipFill>
          <a:blip r:embed="rId3"/>
          <a:stretch>
            <a:fillRect/>
          </a:stretch>
        </p:blipFill>
        <p:spPr>
          <a:xfrm>
            <a:off x="275141" y="1309827"/>
            <a:ext cx="3483298" cy="4914591"/>
          </a:xfrm>
          <a:prstGeom prst="rect">
            <a:avLst/>
          </a:prstGeom>
        </p:spPr>
      </p:pic>
      <p:pic>
        <p:nvPicPr>
          <p:cNvPr id="7" name="Picture 6">
            <a:extLst>
              <a:ext uri="{FF2B5EF4-FFF2-40B4-BE49-F238E27FC236}">
                <a16:creationId xmlns:a16="http://schemas.microsoft.com/office/drawing/2014/main" id="{4D136D70-D865-068C-FA37-E2C1F9C9806D}"/>
              </a:ext>
            </a:extLst>
          </p:cNvPr>
          <p:cNvPicPr>
            <a:picLocks noChangeAspect="1"/>
          </p:cNvPicPr>
          <p:nvPr/>
        </p:nvPicPr>
        <p:blipFill>
          <a:blip r:embed="rId4"/>
          <a:stretch>
            <a:fillRect/>
          </a:stretch>
        </p:blipFill>
        <p:spPr>
          <a:xfrm>
            <a:off x="3758439" y="1328693"/>
            <a:ext cx="4618531" cy="4914590"/>
          </a:xfrm>
          <a:prstGeom prst="rect">
            <a:avLst/>
          </a:prstGeom>
        </p:spPr>
      </p:pic>
      <p:pic>
        <p:nvPicPr>
          <p:cNvPr id="9" name="Picture 8">
            <a:extLst>
              <a:ext uri="{FF2B5EF4-FFF2-40B4-BE49-F238E27FC236}">
                <a16:creationId xmlns:a16="http://schemas.microsoft.com/office/drawing/2014/main" id="{4DF72A18-B0EE-F15D-D162-6D0F9021D746}"/>
              </a:ext>
            </a:extLst>
          </p:cNvPr>
          <p:cNvPicPr>
            <a:picLocks noChangeAspect="1"/>
          </p:cNvPicPr>
          <p:nvPr/>
        </p:nvPicPr>
        <p:blipFill>
          <a:blip r:embed="rId5"/>
          <a:stretch>
            <a:fillRect/>
          </a:stretch>
        </p:blipFill>
        <p:spPr>
          <a:xfrm>
            <a:off x="8433562" y="1328693"/>
            <a:ext cx="3601121" cy="5100332"/>
          </a:xfrm>
          <a:prstGeom prst="rect">
            <a:avLst/>
          </a:prstGeom>
        </p:spPr>
      </p:pic>
    </p:spTree>
    <p:extLst>
      <p:ext uri="{BB962C8B-B14F-4D97-AF65-F5344CB8AC3E}">
        <p14:creationId xmlns:p14="http://schemas.microsoft.com/office/powerpoint/2010/main" val="1635457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2185-4B6A-8A97-C9FE-8D954D166656}"/>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FAA5D559-225E-3678-4108-DEFB682C760D}"/>
              </a:ext>
            </a:extLst>
          </p:cNvPr>
          <p:cNvSpPr txBox="1">
            <a:spLocks noGrp="1"/>
          </p:cNvSpPr>
          <p:nvPr>
            <p:ph type="title"/>
          </p:nvPr>
        </p:nvSpPr>
        <p:spPr>
          <a:xfrm>
            <a:off x="462082" y="0"/>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COVID-19 recovery</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D2C28E8-9B98-984D-F23E-C41A6B6EAD64}"/>
              </a:ext>
            </a:extLst>
          </p:cNvPr>
          <p:cNvSpPr txBox="1"/>
          <p:nvPr/>
        </p:nvSpPr>
        <p:spPr>
          <a:xfrm>
            <a:off x="6616337" y="1053980"/>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r>
              <a:rPr lang="en-US" sz="1000" baseline="30000" dirty="0">
                <a:latin typeface="Arial" panose="020B0604020202020204" pitchFamily="34" charset="0"/>
                <a:cs typeface="Arial" panose="020B0604020202020204" pitchFamily="34" charset="0"/>
              </a:rPr>
              <a:t>13</a:t>
            </a:r>
            <a:r>
              <a:rPr lang="en-US" sz="1000" dirty="0">
                <a:latin typeface="Arial" panose="020B0604020202020204" pitchFamily="34" charset="0"/>
                <a:cs typeface="Arial" panose="020B0604020202020204" pitchFamily="34" charset="0"/>
              </a:rPr>
              <a:t>C</a:t>
            </a:r>
            <a:r>
              <a:rPr lang="en-US" sz="1000" baseline="-25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a:t>
            </a:r>
          </a:p>
          <a:p>
            <a:pPr algn="ctr"/>
            <a:r>
              <a:rPr lang="en-US" sz="1000" dirty="0">
                <a:latin typeface="Arial" panose="020B0604020202020204" pitchFamily="34" charset="0"/>
                <a:cs typeface="Arial" panose="020B0604020202020204" pitchFamily="34" charset="0"/>
              </a:rPr>
              <a:t>F210226</a:t>
            </a:r>
          </a:p>
          <a:p>
            <a:pPr algn="ctr"/>
            <a:r>
              <a:rPr lang="en-US" sz="1000" dirty="0">
                <a:latin typeface="Arial" panose="020B0604020202020204" pitchFamily="34" charset="0"/>
                <a:cs typeface="Arial" panose="020B0604020202020204" pitchFamily="34" charset="0"/>
              </a:rPr>
              <a:t>314.3245</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58.78</a:t>
            </a:r>
          </a:p>
        </p:txBody>
      </p:sp>
      <p:sp>
        <p:nvSpPr>
          <p:cNvPr id="5" name="TextBox 4">
            <a:extLst>
              <a:ext uri="{FF2B5EF4-FFF2-40B4-BE49-F238E27FC236}">
                <a16:creationId xmlns:a16="http://schemas.microsoft.com/office/drawing/2014/main" id="{D6E4FE68-38AD-69BF-74C7-C85C862D12F7}"/>
              </a:ext>
            </a:extLst>
          </p:cNvPr>
          <p:cNvSpPr txBox="1"/>
          <p:nvPr/>
        </p:nvSpPr>
        <p:spPr>
          <a:xfrm>
            <a:off x="6581536" y="2760777"/>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F195810 </a:t>
            </a:r>
          </a:p>
          <a:p>
            <a:pPr algn="ctr"/>
            <a:r>
              <a:rPr lang="en-US" sz="1000" dirty="0">
                <a:latin typeface="Arial" panose="020B0604020202020204" pitchFamily="34" charset="0"/>
                <a:cs typeface="Arial" panose="020B0604020202020204" pitchFamily="34" charset="0"/>
              </a:rPr>
              <a:t>289.2733</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14.03s</a:t>
            </a:r>
          </a:p>
        </p:txBody>
      </p:sp>
      <p:sp>
        <p:nvSpPr>
          <p:cNvPr id="7" name="TextBox 6">
            <a:extLst>
              <a:ext uri="{FF2B5EF4-FFF2-40B4-BE49-F238E27FC236}">
                <a16:creationId xmlns:a16="http://schemas.microsoft.com/office/drawing/2014/main" id="{F4BF6DD7-B5F2-8300-5170-2F991F3E3A1F}"/>
              </a:ext>
            </a:extLst>
          </p:cNvPr>
          <p:cNvSpPr txBox="1"/>
          <p:nvPr/>
        </p:nvSpPr>
        <p:spPr>
          <a:xfrm>
            <a:off x="2878316" y="3714245"/>
            <a:ext cx="2393061"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 Significant Features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dirty="0">
                <a:latin typeface="Arial" panose="020B0604020202020204" pitchFamily="34" charset="0"/>
                <a:cs typeface="Arial" panose="020B0604020202020204" pitchFamily="34" charset="0"/>
              </a:rPr>
              <a:t> &lt; .05)</a:t>
            </a:r>
          </a:p>
        </p:txBody>
      </p:sp>
      <p:grpSp>
        <p:nvGrpSpPr>
          <p:cNvPr id="8" name="Group 7">
            <a:extLst>
              <a:ext uri="{FF2B5EF4-FFF2-40B4-BE49-F238E27FC236}">
                <a16:creationId xmlns:a16="http://schemas.microsoft.com/office/drawing/2014/main" id="{3BF449FD-A775-4ED7-0012-453181729363}"/>
              </a:ext>
            </a:extLst>
          </p:cNvPr>
          <p:cNvGrpSpPr/>
          <p:nvPr/>
        </p:nvGrpSpPr>
        <p:grpSpPr>
          <a:xfrm>
            <a:off x="2790074" y="4093499"/>
            <a:ext cx="2964484" cy="559061"/>
            <a:chOff x="505689" y="8746653"/>
            <a:chExt cx="2964484" cy="559061"/>
          </a:xfrm>
        </p:grpSpPr>
        <p:sp>
          <p:nvSpPr>
            <p:cNvPr id="9" name="TextBox 8">
              <a:extLst>
                <a:ext uri="{FF2B5EF4-FFF2-40B4-BE49-F238E27FC236}">
                  <a16:creationId xmlns:a16="http://schemas.microsoft.com/office/drawing/2014/main" id="{B0B19FF6-0088-1DF0-22F7-DCD5EA42897A}"/>
                </a:ext>
              </a:extLst>
            </p:cNvPr>
            <p:cNvSpPr txBox="1"/>
            <p:nvPr/>
          </p:nvSpPr>
          <p:spPr>
            <a:xfrm>
              <a:off x="2523951" y="8751716"/>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Post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COVID-19 (PC19)</a:t>
              </a:r>
            </a:p>
          </p:txBody>
        </p:sp>
        <p:sp>
          <p:nvSpPr>
            <p:cNvPr id="10" name="TextBox 9">
              <a:extLst>
                <a:ext uri="{FF2B5EF4-FFF2-40B4-BE49-F238E27FC236}">
                  <a16:creationId xmlns:a16="http://schemas.microsoft.com/office/drawing/2014/main" id="{6B5EC5F1-EFE8-625E-D7BB-27BFCFC2F4F7}"/>
                </a:ext>
              </a:extLst>
            </p:cNvPr>
            <p:cNvSpPr txBox="1"/>
            <p:nvPr/>
          </p:nvSpPr>
          <p:spPr>
            <a:xfrm>
              <a:off x="1487547" y="8747511"/>
              <a:ext cx="94622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Severe COVID-19 (SC19)</a:t>
              </a:r>
            </a:p>
          </p:txBody>
        </p:sp>
        <p:sp>
          <p:nvSpPr>
            <p:cNvPr id="11" name="Rectangle 10">
              <a:extLst>
                <a:ext uri="{FF2B5EF4-FFF2-40B4-BE49-F238E27FC236}">
                  <a16:creationId xmlns:a16="http://schemas.microsoft.com/office/drawing/2014/main" id="{3AA624A7-F3D0-7770-B381-1609D9BC1EC0}"/>
                </a:ext>
              </a:extLst>
            </p:cNvPr>
            <p:cNvSpPr/>
            <p:nvPr/>
          </p:nvSpPr>
          <p:spPr>
            <a:xfrm>
              <a:off x="505689" y="8814399"/>
              <a:ext cx="103190" cy="89128"/>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43151AC-7B33-127F-674B-0B92BC66DC7C}"/>
                </a:ext>
              </a:extLst>
            </p:cNvPr>
            <p:cNvSpPr/>
            <p:nvPr/>
          </p:nvSpPr>
          <p:spPr>
            <a:xfrm>
              <a:off x="1406614" y="8814399"/>
              <a:ext cx="103190" cy="94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639F102-24A7-A65C-C97D-6F2A8C9D6B6C}"/>
                </a:ext>
              </a:extLst>
            </p:cNvPr>
            <p:cNvSpPr txBox="1"/>
            <p:nvPr/>
          </p:nvSpPr>
          <p:spPr>
            <a:xfrm>
              <a:off x="633060" y="8746653"/>
              <a:ext cx="886955"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Healthy Control (HC)</a:t>
              </a:r>
            </a:p>
          </p:txBody>
        </p:sp>
        <p:sp>
          <p:nvSpPr>
            <p:cNvPr id="14" name="Rectangle 13">
              <a:extLst>
                <a:ext uri="{FF2B5EF4-FFF2-40B4-BE49-F238E27FC236}">
                  <a16:creationId xmlns:a16="http://schemas.microsoft.com/office/drawing/2014/main" id="{05725004-EAB9-52D7-B145-AD1F74694986}"/>
                </a:ext>
              </a:extLst>
            </p:cNvPr>
            <p:cNvSpPr/>
            <p:nvPr/>
          </p:nvSpPr>
          <p:spPr>
            <a:xfrm>
              <a:off x="2388030" y="8814399"/>
              <a:ext cx="103190" cy="89128"/>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9FD3C794-2F54-F045-C6C9-D72785C9B8E7}"/>
              </a:ext>
            </a:extLst>
          </p:cNvPr>
          <p:cNvSpPr txBox="1"/>
          <p:nvPr/>
        </p:nvSpPr>
        <p:spPr>
          <a:xfrm>
            <a:off x="7348131" y="4368387"/>
            <a:ext cx="1042222"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&lt;.05</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&lt;.01</a:t>
            </a:r>
          </a:p>
        </p:txBody>
      </p:sp>
      <p:sp>
        <p:nvSpPr>
          <p:cNvPr id="17" name="TextBox 16">
            <a:extLst>
              <a:ext uri="{FF2B5EF4-FFF2-40B4-BE49-F238E27FC236}">
                <a16:creationId xmlns:a16="http://schemas.microsoft.com/office/drawing/2014/main" id="{BF448F61-89EE-9476-363C-CDBAEECB89AC}"/>
              </a:ext>
            </a:extLst>
          </p:cNvPr>
          <p:cNvSpPr txBox="1"/>
          <p:nvPr/>
        </p:nvSpPr>
        <p:spPr>
          <a:xfrm>
            <a:off x="8231316" y="4386012"/>
            <a:ext cx="1199450" cy="400110"/>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&lt;.001</a:t>
            </a:r>
          </a:p>
          <a:p>
            <a:pPr algn="r"/>
            <a:r>
              <a:rPr lang="en-US" sz="1000"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a:t>
            </a:r>
            <a:r>
              <a:rPr lang="en-US" sz="1000" i="1" baseline="-25000" dirty="0" err="1">
                <a:latin typeface="Arial" panose="020B0604020202020204" pitchFamily="34" charset="0"/>
                <a:cs typeface="Arial" panose="020B0604020202020204" pitchFamily="34" charset="0"/>
              </a:rPr>
              <a:t>corr</a:t>
            </a:r>
            <a:r>
              <a:rPr lang="en-US" sz="1000" i="1" baseline="-25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&lt;.0001</a:t>
            </a:r>
          </a:p>
        </p:txBody>
      </p:sp>
      <p:sp>
        <p:nvSpPr>
          <p:cNvPr id="18" name="TextBox 17">
            <a:extLst>
              <a:ext uri="{FF2B5EF4-FFF2-40B4-BE49-F238E27FC236}">
                <a16:creationId xmlns:a16="http://schemas.microsoft.com/office/drawing/2014/main" id="{729CA492-4880-E6AE-C169-B4AB32230393}"/>
              </a:ext>
            </a:extLst>
          </p:cNvPr>
          <p:cNvSpPr txBox="1"/>
          <p:nvPr/>
        </p:nvSpPr>
        <p:spPr>
          <a:xfrm>
            <a:off x="8195977" y="2751792"/>
            <a:ext cx="2144501"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F150714 </a:t>
            </a:r>
          </a:p>
          <a:p>
            <a:pPr algn="ctr"/>
            <a:r>
              <a:rPr lang="en-US" sz="1000" dirty="0">
                <a:latin typeface="Arial" panose="020B0604020202020204" pitchFamily="34" charset="0"/>
                <a:cs typeface="Arial" panose="020B0604020202020204" pitchFamily="34" charset="0"/>
              </a:rPr>
              <a:t>143.1066</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13.61s</a:t>
            </a:r>
          </a:p>
        </p:txBody>
      </p:sp>
      <p:sp>
        <p:nvSpPr>
          <p:cNvPr id="19" name="TextBox 18">
            <a:extLst>
              <a:ext uri="{FF2B5EF4-FFF2-40B4-BE49-F238E27FC236}">
                <a16:creationId xmlns:a16="http://schemas.microsoft.com/office/drawing/2014/main" id="{0B40A81D-7446-4C49-AD60-B82FD66A8528}"/>
              </a:ext>
            </a:extLst>
          </p:cNvPr>
          <p:cNvSpPr txBox="1"/>
          <p:nvPr/>
        </p:nvSpPr>
        <p:spPr>
          <a:xfrm>
            <a:off x="6790578" y="247822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0" name="TextBox 19">
            <a:extLst>
              <a:ext uri="{FF2B5EF4-FFF2-40B4-BE49-F238E27FC236}">
                <a16:creationId xmlns:a16="http://schemas.microsoft.com/office/drawing/2014/main" id="{1D3A7556-6DB6-FC95-D0F0-25003E65FFFF}"/>
              </a:ext>
            </a:extLst>
          </p:cNvPr>
          <p:cNvSpPr txBox="1"/>
          <p:nvPr/>
        </p:nvSpPr>
        <p:spPr>
          <a:xfrm>
            <a:off x="7178265" y="24833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1" name="TextBox 20">
            <a:extLst>
              <a:ext uri="{FF2B5EF4-FFF2-40B4-BE49-F238E27FC236}">
                <a16:creationId xmlns:a16="http://schemas.microsoft.com/office/drawing/2014/main" id="{1C0B508E-7970-6965-9635-DEAABAF9AADD}"/>
              </a:ext>
            </a:extLst>
          </p:cNvPr>
          <p:cNvSpPr txBox="1"/>
          <p:nvPr/>
        </p:nvSpPr>
        <p:spPr>
          <a:xfrm>
            <a:off x="7594606" y="248593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2" name="TextBox 21">
            <a:extLst>
              <a:ext uri="{FF2B5EF4-FFF2-40B4-BE49-F238E27FC236}">
                <a16:creationId xmlns:a16="http://schemas.microsoft.com/office/drawing/2014/main" id="{9CFC9DFC-8644-BFDD-072B-32FBDE81F462}"/>
              </a:ext>
            </a:extLst>
          </p:cNvPr>
          <p:cNvSpPr txBox="1"/>
          <p:nvPr/>
        </p:nvSpPr>
        <p:spPr>
          <a:xfrm>
            <a:off x="6778095" y="401509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3" name="TextBox 22">
            <a:extLst>
              <a:ext uri="{FF2B5EF4-FFF2-40B4-BE49-F238E27FC236}">
                <a16:creationId xmlns:a16="http://schemas.microsoft.com/office/drawing/2014/main" id="{24374DA8-B44B-30A1-5E54-432311728AEE}"/>
              </a:ext>
            </a:extLst>
          </p:cNvPr>
          <p:cNvSpPr txBox="1"/>
          <p:nvPr/>
        </p:nvSpPr>
        <p:spPr>
          <a:xfrm>
            <a:off x="7165782" y="4020179"/>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4" name="TextBox 23">
            <a:extLst>
              <a:ext uri="{FF2B5EF4-FFF2-40B4-BE49-F238E27FC236}">
                <a16:creationId xmlns:a16="http://schemas.microsoft.com/office/drawing/2014/main" id="{2631B430-EB1F-000D-E404-C987CCC23115}"/>
              </a:ext>
            </a:extLst>
          </p:cNvPr>
          <p:cNvSpPr txBox="1"/>
          <p:nvPr/>
        </p:nvSpPr>
        <p:spPr>
          <a:xfrm>
            <a:off x="7582123" y="402280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5" name="TextBox 24">
            <a:extLst>
              <a:ext uri="{FF2B5EF4-FFF2-40B4-BE49-F238E27FC236}">
                <a16:creationId xmlns:a16="http://schemas.microsoft.com/office/drawing/2014/main" id="{C67D60B9-6592-B46A-6DF5-46DEBF6DEBBF}"/>
              </a:ext>
            </a:extLst>
          </p:cNvPr>
          <p:cNvSpPr txBox="1"/>
          <p:nvPr/>
        </p:nvSpPr>
        <p:spPr>
          <a:xfrm>
            <a:off x="8390354" y="246455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6" name="TextBox 25">
            <a:extLst>
              <a:ext uri="{FF2B5EF4-FFF2-40B4-BE49-F238E27FC236}">
                <a16:creationId xmlns:a16="http://schemas.microsoft.com/office/drawing/2014/main" id="{B66F9E74-0D1E-EED6-64C6-5E5133C4DFD4}"/>
              </a:ext>
            </a:extLst>
          </p:cNvPr>
          <p:cNvSpPr txBox="1"/>
          <p:nvPr/>
        </p:nvSpPr>
        <p:spPr>
          <a:xfrm>
            <a:off x="8778041" y="246963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27" name="TextBox 26">
            <a:extLst>
              <a:ext uri="{FF2B5EF4-FFF2-40B4-BE49-F238E27FC236}">
                <a16:creationId xmlns:a16="http://schemas.microsoft.com/office/drawing/2014/main" id="{82837DE9-1100-6D3A-4D2C-3EF0BF914DA7}"/>
              </a:ext>
            </a:extLst>
          </p:cNvPr>
          <p:cNvSpPr txBox="1"/>
          <p:nvPr/>
        </p:nvSpPr>
        <p:spPr>
          <a:xfrm>
            <a:off x="9194382" y="247226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28" name="TextBox 27">
            <a:extLst>
              <a:ext uri="{FF2B5EF4-FFF2-40B4-BE49-F238E27FC236}">
                <a16:creationId xmlns:a16="http://schemas.microsoft.com/office/drawing/2014/main" id="{A877421B-286A-0B37-D15F-9D9EAFC40D97}"/>
              </a:ext>
            </a:extLst>
          </p:cNvPr>
          <p:cNvSpPr txBox="1"/>
          <p:nvPr/>
        </p:nvSpPr>
        <p:spPr>
          <a:xfrm>
            <a:off x="8377499" y="40327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HC</a:t>
            </a:r>
          </a:p>
        </p:txBody>
      </p:sp>
      <p:sp>
        <p:nvSpPr>
          <p:cNvPr id="29" name="TextBox 28">
            <a:extLst>
              <a:ext uri="{FF2B5EF4-FFF2-40B4-BE49-F238E27FC236}">
                <a16:creationId xmlns:a16="http://schemas.microsoft.com/office/drawing/2014/main" id="{D9D96753-1D27-23DA-8063-FE30ADB70F1A}"/>
              </a:ext>
            </a:extLst>
          </p:cNvPr>
          <p:cNvSpPr txBox="1"/>
          <p:nvPr/>
        </p:nvSpPr>
        <p:spPr>
          <a:xfrm>
            <a:off x="8765186" y="403780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SC19</a:t>
            </a:r>
          </a:p>
        </p:txBody>
      </p:sp>
      <p:sp>
        <p:nvSpPr>
          <p:cNvPr id="30" name="TextBox 29">
            <a:extLst>
              <a:ext uri="{FF2B5EF4-FFF2-40B4-BE49-F238E27FC236}">
                <a16:creationId xmlns:a16="http://schemas.microsoft.com/office/drawing/2014/main" id="{632AFF37-FC08-143A-5B85-B56DFD3DED90}"/>
              </a:ext>
            </a:extLst>
          </p:cNvPr>
          <p:cNvSpPr txBox="1"/>
          <p:nvPr/>
        </p:nvSpPr>
        <p:spPr>
          <a:xfrm>
            <a:off x="9181527" y="404043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PC19</a:t>
            </a:r>
          </a:p>
        </p:txBody>
      </p:sp>
      <p:sp>
        <p:nvSpPr>
          <p:cNvPr id="31" name="TextBox 30">
            <a:extLst>
              <a:ext uri="{FF2B5EF4-FFF2-40B4-BE49-F238E27FC236}">
                <a16:creationId xmlns:a16="http://schemas.microsoft.com/office/drawing/2014/main" id="{A950A1C4-0459-437D-9304-497100D550CE}"/>
              </a:ext>
            </a:extLst>
          </p:cNvPr>
          <p:cNvSpPr txBox="1"/>
          <p:nvPr/>
        </p:nvSpPr>
        <p:spPr>
          <a:xfrm>
            <a:off x="7248614" y="4173982"/>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 COVID Status</a:t>
            </a:r>
          </a:p>
        </p:txBody>
      </p:sp>
      <p:sp>
        <p:nvSpPr>
          <p:cNvPr id="32" name="TextBox 31">
            <a:extLst>
              <a:ext uri="{FF2B5EF4-FFF2-40B4-BE49-F238E27FC236}">
                <a16:creationId xmlns:a16="http://schemas.microsoft.com/office/drawing/2014/main" id="{2ECD78A4-BB82-B5EC-298C-FB31C092D16F}"/>
              </a:ext>
            </a:extLst>
          </p:cNvPr>
          <p:cNvSpPr txBox="1"/>
          <p:nvPr/>
        </p:nvSpPr>
        <p:spPr>
          <a:xfrm rot="16200000">
            <a:off x="5589243" y="2637666"/>
            <a:ext cx="239306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Normalized Log2 Abundances</a:t>
            </a:r>
          </a:p>
        </p:txBody>
      </p:sp>
      <p:sp>
        <p:nvSpPr>
          <p:cNvPr id="33" name="TextBox 32">
            <a:extLst>
              <a:ext uri="{FF2B5EF4-FFF2-40B4-BE49-F238E27FC236}">
                <a16:creationId xmlns:a16="http://schemas.microsoft.com/office/drawing/2014/main" id="{B5207A50-2AEA-49BE-D25F-B97CE74D8818}"/>
              </a:ext>
            </a:extLst>
          </p:cNvPr>
          <p:cNvSpPr txBox="1"/>
          <p:nvPr/>
        </p:nvSpPr>
        <p:spPr>
          <a:xfrm>
            <a:off x="8178901" y="1038704"/>
            <a:ext cx="2144501" cy="553998"/>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1,2-DPPC [H+, m]</a:t>
            </a:r>
          </a:p>
          <a:p>
            <a:pPr algn="ctr"/>
            <a:r>
              <a:rPr lang="en-US" sz="1000" dirty="0">
                <a:latin typeface="Arial" panose="020B0604020202020204" pitchFamily="34" charset="0"/>
                <a:cs typeface="Arial" panose="020B0604020202020204" pitchFamily="34" charset="0"/>
              </a:rPr>
              <a:t>F209589</a:t>
            </a:r>
          </a:p>
          <a:p>
            <a:pPr algn="ctr"/>
            <a:r>
              <a:rPr lang="en-US" sz="1000" dirty="0">
                <a:latin typeface="Arial" panose="020B0604020202020204" pitchFamily="34" charset="0"/>
                <a:cs typeface="Arial" panose="020B0604020202020204" pitchFamily="34" charset="0"/>
              </a:rPr>
              <a:t>313.3212</a:t>
            </a:r>
            <a:r>
              <a:rPr lang="en-US" sz="1000" i="1" dirty="0">
                <a:latin typeface="Arial" panose="020B0604020202020204" pitchFamily="34" charset="0"/>
                <a:cs typeface="Arial" panose="020B0604020202020204" pitchFamily="34" charset="0"/>
              </a:rPr>
              <a:t>m/z</a:t>
            </a:r>
            <a:r>
              <a:rPr lang="en-US" sz="1000" dirty="0">
                <a:latin typeface="Arial" panose="020B0604020202020204" pitchFamily="34" charset="0"/>
                <a:cs typeface="Arial" panose="020B0604020202020204" pitchFamily="34" charset="0"/>
              </a:rPr>
              <a:t> @ 58.92s</a:t>
            </a:r>
          </a:p>
        </p:txBody>
      </p:sp>
      <p:pic>
        <p:nvPicPr>
          <p:cNvPr id="34" name="Picture 33">
            <a:extLst>
              <a:ext uri="{FF2B5EF4-FFF2-40B4-BE49-F238E27FC236}">
                <a16:creationId xmlns:a16="http://schemas.microsoft.com/office/drawing/2014/main" id="{3BBC16D0-F580-3288-24B2-14738E52ED0F}"/>
              </a:ext>
            </a:extLst>
          </p:cNvPr>
          <p:cNvPicPr>
            <a:picLocks noChangeAspect="1"/>
          </p:cNvPicPr>
          <p:nvPr/>
        </p:nvPicPr>
        <p:blipFill rotWithShape="1">
          <a:blip r:embed="rId3"/>
          <a:srcRect l="12562" t="10087" r="1072" b="13005"/>
          <a:stretch/>
        </p:blipFill>
        <p:spPr>
          <a:xfrm>
            <a:off x="7053115" y="1555318"/>
            <a:ext cx="1291833" cy="961895"/>
          </a:xfrm>
          <a:prstGeom prst="rect">
            <a:avLst/>
          </a:prstGeom>
        </p:spPr>
      </p:pic>
      <p:pic>
        <p:nvPicPr>
          <p:cNvPr id="35" name="Picture 34">
            <a:extLst>
              <a:ext uri="{FF2B5EF4-FFF2-40B4-BE49-F238E27FC236}">
                <a16:creationId xmlns:a16="http://schemas.microsoft.com/office/drawing/2014/main" id="{BC1643D1-2FE7-B224-E18C-14C59AFCD262}"/>
              </a:ext>
            </a:extLst>
          </p:cNvPr>
          <p:cNvPicPr>
            <a:picLocks noChangeAspect="1"/>
          </p:cNvPicPr>
          <p:nvPr/>
        </p:nvPicPr>
        <p:blipFill rotWithShape="1">
          <a:blip r:embed="rId4"/>
          <a:srcRect l="13148" t="10278" r="1456" b="13022"/>
          <a:stretch/>
        </p:blipFill>
        <p:spPr>
          <a:xfrm>
            <a:off x="8629384" y="1576832"/>
            <a:ext cx="1254108" cy="941861"/>
          </a:xfrm>
          <a:prstGeom prst="rect">
            <a:avLst/>
          </a:prstGeom>
        </p:spPr>
      </p:pic>
      <p:sp>
        <p:nvSpPr>
          <p:cNvPr id="36" name="TextBox 35">
            <a:extLst>
              <a:ext uri="{FF2B5EF4-FFF2-40B4-BE49-F238E27FC236}">
                <a16:creationId xmlns:a16="http://schemas.microsoft.com/office/drawing/2014/main" id="{078C3629-DCD0-ED68-31F5-B1A6F1FB74C4}"/>
              </a:ext>
            </a:extLst>
          </p:cNvPr>
          <p:cNvSpPr txBox="1"/>
          <p:nvPr/>
        </p:nvSpPr>
        <p:spPr>
          <a:xfrm>
            <a:off x="2442110" y="1655968"/>
            <a:ext cx="3515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37" name="TextBox 36">
            <a:extLst>
              <a:ext uri="{FF2B5EF4-FFF2-40B4-BE49-F238E27FC236}">
                <a16:creationId xmlns:a16="http://schemas.microsoft.com/office/drawing/2014/main" id="{D73EAFB3-695D-0207-C0C0-469CFDE8CCB2}"/>
              </a:ext>
            </a:extLst>
          </p:cNvPr>
          <p:cNvSpPr txBox="1"/>
          <p:nvPr/>
        </p:nvSpPr>
        <p:spPr>
          <a:xfrm>
            <a:off x="6806895" y="145326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38" name="TextBox 37">
            <a:extLst>
              <a:ext uri="{FF2B5EF4-FFF2-40B4-BE49-F238E27FC236}">
                <a16:creationId xmlns:a16="http://schemas.microsoft.com/office/drawing/2014/main" id="{D202DC9E-7FBE-FE7B-7F5F-A26A449B778D}"/>
              </a:ext>
            </a:extLst>
          </p:cNvPr>
          <p:cNvSpPr txBox="1"/>
          <p:nvPr/>
        </p:nvSpPr>
        <p:spPr>
          <a:xfrm>
            <a:off x="6800157" y="16752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39" name="TextBox 38">
            <a:extLst>
              <a:ext uri="{FF2B5EF4-FFF2-40B4-BE49-F238E27FC236}">
                <a16:creationId xmlns:a16="http://schemas.microsoft.com/office/drawing/2014/main" id="{E3259E5E-BD32-755C-DDA9-7D3B57E480E4}"/>
              </a:ext>
            </a:extLst>
          </p:cNvPr>
          <p:cNvSpPr txBox="1"/>
          <p:nvPr/>
        </p:nvSpPr>
        <p:spPr>
          <a:xfrm>
            <a:off x="6806499" y="191290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0" name="TextBox 39">
            <a:extLst>
              <a:ext uri="{FF2B5EF4-FFF2-40B4-BE49-F238E27FC236}">
                <a16:creationId xmlns:a16="http://schemas.microsoft.com/office/drawing/2014/main" id="{EF3290FC-8EC6-11B9-4D68-12770D071CD5}"/>
              </a:ext>
            </a:extLst>
          </p:cNvPr>
          <p:cNvSpPr txBox="1"/>
          <p:nvPr/>
        </p:nvSpPr>
        <p:spPr>
          <a:xfrm>
            <a:off x="6812841" y="213906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1" name="TextBox 40">
            <a:extLst>
              <a:ext uri="{FF2B5EF4-FFF2-40B4-BE49-F238E27FC236}">
                <a16:creationId xmlns:a16="http://schemas.microsoft.com/office/drawing/2014/main" id="{7E8355E4-5C13-6596-0ACD-F3FB343673C7}"/>
              </a:ext>
            </a:extLst>
          </p:cNvPr>
          <p:cNvSpPr txBox="1"/>
          <p:nvPr/>
        </p:nvSpPr>
        <p:spPr>
          <a:xfrm>
            <a:off x="6820853" y="239763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2" name="TextBox 41">
            <a:extLst>
              <a:ext uri="{FF2B5EF4-FFF2-40B4-BE49-F238E27FC236}">
                <a16:creationId xmlns:a16="http://schemas.microsoft.com/office/drawing/2014/main" id="{B847AAAA-8BDF-972E-4C49-44D513CDFF59}"/>
              </a:ext>
            </a:extLst>
          </p:cNvPr>
          <p:cNvSpPr txBox="1"/>
          <p:nvPr/>
        </p:nvSpPr>
        <p:spPr>
          <a:xfrm>
            <a:off x="8358563" y="147331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3" name="TextBox 42">
            <a:extLst>
              <a:ext uri="{FF2B5EF4-FFF2-40B4-BE49-F238E27FC236}">
                <a16:creationId xmlns:a16="http://schemas.microsoft.com/office/drawing/2014/main" id="{3EED8E16-72AC-231B-5684-020CB973DDB3}"/>
              </a:ext>
            </a:extLst>
          </p:cNvPr>
          <p:cNvSpPr txBox="1"/>
          <p:nvPr/>
        </p:nvSpPr>
        <p:spPr>
          <a:xfrm>
            <a:off x="8359060" y="1688479"/>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4" name="TextBox 43">
            <a:extLst>
              <a:ext uri="{FF2B5EF4-FFF2-40B4-BE49-F238E27FC236}">
                <a16:creationId xmlns:a16="http://schemas.microsoft.com/office/drawing/2014/main" id="{C2689F34-0A68-681E-9D09-333996FB1169}"/>
              </a:ext>
            </a:extLst>
          </p:cNvPr>
          <p:cNvSpPr txBox="1"/>
          <p:nvPr/>
        </p:nvSpPr>
        <p:spPr>
          <a:xfrm>
            <a:off x="8358424" y="192581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45" name="TextBox 44">
            <a:extLst>
              <a:ext uri="{FF2B5EF4-FFF2-40B4-BE49-F238E27FC236}">
                <a16:creationId xmlns:a16="http://schemas.microsoft.com/office/drawing/2014/main" id="{ACEB45ED-470A-4F97-8941-3CD2B71ADDF5}"/>
              </a:ext>
            </a:extLst>
          </p:cNvPr>
          <p:cNvSpPr txBox="1"/>
          <p:nvPr/>
        </p:nvSpPr>
        <p:spPr>
          <a:xfrm>
            <a:off x="8364766" y="2151976"/>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46" name="TextBox 45">
            <a:extLst>
              <a:ext uri="{FF2B5EF4-FFF2-40B4-BE49-F238E27FC236}">
                <a16:creationId xmlns:a16="http://schemas.microsoft.com/office/drawing/2014/main" id="{F61874C1-0BBF-DEC5-4FCB-8B255C08B824}"/>
              </a:ext>
            </a:extLst>
          </p:cNvPr>
          <p:cNvSpPr txBox="1"/>
          <p:nvPr/>
        </p:nvSpPr>
        <p:spPr>
          <a:xfrm>
            <a:off x="8364766" y="2394014"/>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CDD5B77B-E213-131A-1106-3BEFAB6114FA}"/>
              </a:ext>
            </a:extLst>
          </p:cNvPr>
          <p:cNvSpPr txBox="1"/>
          <p:nvPr/>
        </p:nvSpPr>
        <p:spPr>
          <a:xfrm>
            <a:off x="6786503" y="302987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48" name="TextBox 47">
            <a:extLst>
              <a:ext uri="{FF2B5EF4-FFF2-40B4-BE49-F238E27FC236}">
                <a16:creationId xmlns:a16="http://schemas.microsoft.com/office/drawing/2014/main" id="{982900E0-3C53-4F05-5745-87E962EEECB9}"/>
              </a:ext>
            </a:extLst>
          </p:cNvPr>
          <p:cNvSpPr txBox="1"/>
          <p:nvPr/>
        </p:nvSpPr>
        <p:spPr>
          <a:xfrm>
            <a:off x="6787000" y="324504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49" name="TextBox 48">
            <a:extLst>
              <a:ext uri="{FF2B5EF4-FFF2-40B4-BE49-F238E27FC236}">
                <a16:creationId xmlns:a16="http://schemas.microsoft.com/office/drawing/2014/main" id="{BC1AE816-FC12-6A0F-F5AB-97D0E8731D1D}"/>
              </a:ext>
            </a:extLst>
          </p:cNvPr>
          <p:cNvSpPr txBox="1"/>
          <p:nvPr/>
        </p:nvSpPr>
        <p:spPr>
          <a:xfrm>
            <a:off x="6786364" y="348237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0" name="TextBox 49">
            <a:extLst>
              <a:ext uri="{FF2B5EF4-FFF2-40B4-BE49-F238E27FC236}">
                <a16:creationId xmlns:a16="http://schemas.microsoft.com/office/drawing/2014/main" id="{9BEFB4D2-46C7-54CF-1B67-EE3D021BDC89}"/>
              </a:ext>
            </a:extLst>
          </p:cNvPr>
          <p:cNvSpPr txBox="1"/>
          <p:nvPr/>
        </p:nvSpPr>
        <p:spPr>
          <a:xfrm>
            <a:off x="6792706" y="3708537"/>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1" name="TextBox 50">
            <a:extLst>
              <a:ext uri="{FF2B5EF4-FFF2-40B4-BE49-F238E27FC236}">
                <a16:creationId xmlns:a16="http://schemas.microsoft.com/office/drawing/2014/main" id="{5565256B-19AB-3C5E-B3F0-7361285DA9B4}"/>
              </a:ext>
            </a:extLst>
          </p:cNvPr>
          <p:cNvSpPr txBox="1"/>
          <p:nvPr/>
        </p:nvSpPr>
        <p:spPr>
          <a:xfrm>
            <a:off x="6792706" y="3950575"/>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52" name="TextBox 51">
            <a:extLst>
              <a:ext uri="{FF2B5EF4-FFF2-40B4-BE49-F238E27FC236}">
                <a16:creationId xmlns:a16="http://schemas.microsoft.com/office/drawing/2014/main" id="{9C9DC556-8EBD-ED0F-D5EE-3425EE6F84D3}"/>
              </a:ext>
            </a:extLst>
          </p:cNvPr>
          <p:cNvSpPr txBox="1"/>
          <p:nvPr/>
        </p:nvSpPr>
        <p:spPr>
          <a:xfrm>
            <a:off x="8367319" y="303267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a:t>
            </a:r>
          </a:p>
        </p:txBody>
      </p:sp>
      <p:sp>
        <p:nvSpPr>
          <p:cNvPr id="53" name="TextBox 52">
            <a:extLst>
              <a:ext uri="{FF2B5EF4-FFF2-40B4-BE49-F238E27FC236}">
                <a16:creationId xmlns:a16="http://schemas.microsoft.com/office/drawing/2014/main" id="{8494D631-D5E1-2596-082C-6953E33DBA13}"/>
              </a:ext>
            </a:extLst>
          </p:cNvPr>
          <p:cNvSpPr txBox="1"/>
          <p:nvPr/>
        </p:nvSpPr>
        <p:spPr>
          <a:xfrm>
            <a:off x="8367816" y="3247833"/>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a:t>
            </a:r>
          </a:p>
        </p:txBody>
      </p:sp>
      <p:sp>
        <p:nvSpPr>
          <p:cNvPr id="54" name="TextBox 53">
            <a:extLst>
              <a:ext uri="{FF2B5EF4-FFF2-40B4-BE49-F238E27FC236}">
                <a16:creationId xmlns:a16="http://schemas.microsoft.com/office/drawing/2014/main" id="{192766E4-BAA6-51BB-87AE-42A3078B9122}"/>
              </a:ext>
            </a:extLst>
          </p:cNvPr>
          <p:cNvSpPr txBox="1"/>
          <p:nvPr/>
        </p:nvSpPr>
        <p:spPr>
          <a:xfrm>
            <a:off x="8367180" y="3485171"/>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a:t>
            </a:r>
          </a:p>
        </p:txBody>
      </p:sp>
      <p:sp>
        <p:nvSpPr>
          <p:cNvPr id="55" name="TextBox 54">
            <a:extLst>
              <a:ext uri="{FF2B5EF4-FFF2-40B4-BE49-F238E27FC236}">
                <a16:creationId xmlns:a16="http://schemas.microsoft.com/office/drawing/2014/main" id="{98F38CF3-B761-B9EA-C6C2-10D374030EDD}"/>
              </a:ext>
            </a:extLst>
          </p:cNvPr>
          <p:cNvSpPr txBox="1"/>
          <p:nvPr/>
        </p:nvSpPr>
        <p:spPr>
          <a:xfrm>
            <a:off x="8373522" y="3711330"/>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14</a:t>
            </a:r>
          </a:p>
        </p:txBody>
      </p:sp>
      <p:sp>
        <p:nvSpPr>
          <p:cNvPr id="56" name="TextBox 55">
            <a:extLst>
              <a:ext uri="{FF2B5EF4-FFF2-40B4-BE49-F238E27FC236}">
                <a16:creationId xmlns:a16="http://schemas.microsoft.com/office/drawing/2014/main" id="{EF1F51E7-D502-BD33-C852-B4F6A6F00208}"/>
              </a:ext>
            </a:extLst>
          </p:cNvPr>
          <p:cNvSpPr txBox="1"/>
          <p:nvPr/>
        </p:nvSpPr>
        <p:spPr>
          <a:xfrm>
            <a:off x="8373522" y="3953368"/>
            <a:ext cx="36480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pic>
        <p:nvPicPr>
          <p:cNvPr id="57" name="Picture 56">
            <a:extLst>
              <a:ext uri="{FF2B5EF4-FFF2-40B4-BE49-F238E27FC236}">
                <a16:creationId xmlns:a16="http://schemas.microsoft.com/office/drawing/2014/main" id="{AD8B1B4F-602B-BA7A-A3B4-B353044C6574}"/>
              </a:ext>
            </a:extLst>
          </p:cNvPr>
          <p:cNvPicPr>
            <a:picLocks noChangeAspect="1"/>
          </p:cNvPicPr>
          <p:nvPr/>
        </p:nvPicPr>
        <p:blipFill rotWithShape="1">
          <a:blip r:embed="rId5"/>
          <a:srcRect r="5264" b="22761"/>
          <a:stretch/>
        </p:blipFill>
        <p:spPr>
          <a:xfrm>
            <a:off x="2313841" y="1191064"/>
            <a:ext cx="3053486" cy="2494556"/>
          </a:xfrm>
          <a:prstGeom prst="rect">
            <a:avLst/>
          </a:prstGeom>
        </p:spPr>
      </p:pic>
      <p:sp>
        <p:nvSpPr>
          <p:cNvPr id="58" name="TextBox 57">
            <a:extLst>
              <a:ext uri="{FF2B5EF4-FFF2-40B4-BE49-F238E27FC236}">
                <a16:creationId xmlns:a16="http://schemas.microsoft.com/office/drawing/2014/main" id="{DC830A92-EFDA-A725-2530-667F1EFD7A1E}"/>
              </a:ext>
            </a:extLst>
          </p:cNvPr>
          <p:cNvSpPr txBox="1"/>
          <p:nvPr/>
        </p:nvSpPr>
        <p:spPr>
          <a:xfrm rot="16200000">
            <a:off x="1800134" y="1471040"/>
            <a:ext cx="8842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Z-Score</a:t>
            </a:r>
          </a:p>
        </p:txBody>
      </p:sp>
      <p:sp>
        <p:nvSpPr>
          <p:cNvPr id="59" name="Rectangle 58">
            <a:extLst>
              <a:ext uri="{FF2B5EF4-FFF2-40B4-BE49-F238E27FC236}">
                <a16:creationId xmlns:a16="http://schemas.microsoft.com/office/drawing/2014/main" id="{EB19D020-66A0-8D99-C55B-23C1F179607D}"/>
              </a:ext>
            </a:extLst>
          </p:cNvPr>
          <p:cNvSpPr/>
          <p:nvPr/>
        </p:nvSpPr>
        <p:spPr>
          <a:xfrm>
            <a:off x="2547260" y="1243358"/>
            <a:ext cx="152802" cy="6259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A5BD3F-ABB4-4762-BF98-22E9D797FDEC}"/>
              </a:ext>
            </a:extLst>
          </p:cNvPr>
          <p:cNvSpPr txBox="1"/>
          <p:nvPr/>
        </p:nvSpPr>
        <p:spPr>
          <a:xfrm>
            <a:off x="2489067" y="1208968"/>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sp>
        <p:nvSpPr>
          <p:cNvPr id="61" name="TextBox 60">
            <a:extLst>
              <a:ext uri="{FF2B5EF4-FFF2-40B4-BE49-F238E27FC236}">
                <a16:creationId xmlns:a16="http://schemas.microsoft.com/office/drawing/2014/main" id="{670373A1-C3BF-2CF2-5DA9-6ABC94B25F6C}"/>
              </a:ext>
            </a:extLst>
          </p:cNvPr>
          <p:cNvSpPr txBox="1"/>
          <p:nvPr/>
        </p:nvSpPr>
        <p:spPr>
          <a:xfrm>
            <a:off x="2493754" y="1441761"/>
            <a:ext cx="19417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CD85C33A-E658-7A24-DBDA-6CF5D950F022}"/>
              </a:ext>
            </a:extLst>
          </p:cNvPr>
          <p:cNvSpPr txBox="1"/>
          <p:nvPr/>
        </p:nvSpPr>
        <p:spPr>
          <a:xfrm>
            <a:off x="2493754" y="1608842"/>
            <a:ext cx="29989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-4</a:t>
            </a:r>
          </a:p>
        </p:txBody>
      </p:sp>
      <p:pic>
        <p:nvPicPr>
          <p:cNvPr id="63" name="Picture 62">
            <a:extLst>
              <a:ext uri="{FF2B5EF4-FFF2-40B4-BE49-F238E27FC236}">
                <a16:creationId xmlns:a16="http://schemas.microsoft.com/office/drawing/2014/main" id="{5DA155D3-ECDF-4D34-4868-7E96DD08991A}"/>
              </a:ext>
            </a:extLst>
          </p:cNvPr>
          <p:cNvPicPr>
            <a:picLocks noChangeAspect="1"/>
          </p:cNvPicPr>
          <p:nvPr/>
        </p:nvPicPr>
        <p:blipFill rotWithShape="1">
          <a:blip r:embed="rId6"/>
          <a:srcRect l="13065" t="7278" r="1429" b="13768"/>
          <a:stretch/>
        </p:blipFill>
        <p:spPr>
          <a:xfrm>
            <a:off x="7065175" y="3113516"/>
            <a:ext cx="1295473" cy="967567"/>
          </a:xfrm>
          <a:prstGeom prst="rect">
            <a:avLst/>
          </a:prstGeom>
        </p:spPr>
      </p:pic>
      <p:pic>
        <p:nvPicPr>
          <p:cNvPr id="64" name="Picture 63">
            <a:extLst>
              <a:ext uri="{FF2B5EF4-FFF2-40B4-BE49-F238E27FC236}">
                <a16:creationId xmlns:a16="http://schemas.microsoft.com/office/drawing/2014/main" id="{8ECD4F58-B1BC-A0F0-A19B-52E4962B1266}"/>
              </a:ext>
            </a:extLst>
          </p:cNvPr>
          <p:cNvPicPr>
            <a:picLocks noChangeAspect="1"/>
          </p:cNvPicPr>
          <p:nvPr/>
        </p:nvPicPr>
        <p:blipFill rotWithShape="1">
          <a:blip r:embed="rId7"/>
          <a:srcRect l="13174" t="7349" r="1027" b="13699"/>
          <a:stretch/>
        </p:blipFill>
        <p:spPr>
          <a:xfrm>
            <a:off x="8626085" y="3116056"/>
            <a:ext cx="1284283" cy="955939"/>
          </a:xfrm>
          <a:prstGeom prst="rect">
            <a:avLst/>
          </a:prstGeom>
        </p:spPr>
      </p:pic>
      <p:sp>
        <p:nvSpPr>
          <p:cNvPr id="65" name="TextBox 64">
            <a:extLst>
              <a:ext uri="{FF2B5EF4-FFF2-40B4-BE49-F238E27FC236}">
                <a16:creationId xmlns:a16="http://schemas.microsoft.com/office/drawing/2014/main" id="{37E274D0-D7B2-EEE0-F928-9C7D825D5659}"/>
              </a:ext>
            </a:extLst>
          </p:cNvPr>
          <p:cNvSpPr txBox="1"/>
          <p:nvPr/>
        </p:nvSpPr>
        <p:spPr>
          <a:xfrm>
            <a:off x="1907013" y="4780530"/>
            <a:ext cx="3898379" cy="923330"/>
          </a:xfrm>
          <a:prstGeom prst="rect">
            <a:avLst/>
          </a:prstGeom>
          <a:noFill/>
        </p:spPr>
        <p:txBody>
          <a:bodyPr wrap="square" rtlCol="0">
            <a:spAutoFit/>
          </a:bodyPr>
          <a:lstStyle/>
          <a:p>
            <a:pPr algn="ctr"/>
            <a:endParaRPr lang="en-US" dirty="0"/>
          </a:p>
          <a:p>
            <a:pPr algn="ctr"/>
            <a:r>
              <a:rPr lang="en-US" dirty="0" err="1"/>
              <a:t>Pcpfm</a:t>
            </a:r>
            <a:r>
              <a:rPr lang="en-US" dirty="0"/>
              <a:t> recapitulates the clustering of patients from the original manuscript</a:t>
            </a:r>
          </a:p>
        </p:txBody>
      </p:sp>
      <p:sp>
        <p:nvSpPr>
          <p:cNvPr id="125" name="TextBox 124">
            <a:extLst>
              <a:ext uri="{FF2B5EF4-FFF2-40B4-BE49-F238E27FC236}">
                <a16:creationId xmlns:a16="http://schemas.microsoft.com/office/drawing/2014/main" id="{996944D7-2479-5CBD-86A4-3C920E0C98C7}"/>
              </a:ext>
            </a:extLst>
          </p:cNvPr>
          <p:cNvSpPr txBox="1"/>
          <p:nvPr/>
        </p:nvSpPr>
        <p:spPr>
          <a:xfrm>
            <a:off x="6495954" y="4780530"/>
            <a:ext cx="3898379" cy="646331"/>
          </a:xfrm>
          <a:prstGeom prst="rect">
            <a:avLst/>
          </a:prstGeom>
          <a:noFill/>
        </p:spPr>
        <p:txBody>
          <a:bodyPr wrap="square" rtlCol="0">
            <a:spAutoFit/>
          </a:bodyPr>
          <a:lstStyle/>
          <a:p>
            <a:pPr algn="ctr"/>
            <a:endParaRPr lang="en-US" dirty="0"/>
          </a:p>
          <a:p>
            <a:pPr algn="ctr"/>
            <a:r>
              <a:rPr lang="en-US" dirty="0"/>
              <a:t>But produces different annotations.</a:t>
            </a:r>
          </a:p>
        </p:txBody>
      </p:sp>
      <p:sp>
        <p:nvSpPr>
          <p:cNvPr id="6" name="TextBox 5">
            <a:extLst>
              <a:ext uri="{FF2B5EF4-FFF2-40B4-BE49-F238E27FC236}">
                <a16:creationId xmlns:a16="http://schemas.microsoft.com/office/drawing/2014/main" id="{00D5844A-E93C-42A2-3A17-CD971ED0F3EE}"/>
              </a:ext>
            </a:extLst>
          </p:cNvPr>
          <p:cNvSpPr txBox="1"/>
          <p:nvPr/>
        </p:nvSpPr>
        <p:spPr>
          <a:xfrm>
            <a:off x="1599552" y="6283684"/>
            <a:ext cx="9746863" cy="461665"/>
          </a:xfrm>
          <a:prstGeom prst="rect">
            <a:avLst/>
          </a:prstGeom>
          <a:noFill/>
        </p:spPr>
        <p:txBody>
          <a:bodyPr wrap="square">
            <a:spAutoFit/>
          </a:bodyPr>
          <a:lstStyle/>
          <a:p>
            <a:pPr marL="457200" marR="0" indent="-457200" algn="ctr">
              <a:spcBef>
                <a:spcPts val="0"/>
              </a:spcBef>
              <a:spcAft>
                <a:spcPts val="0"/>
              </a:spcAft>
            </a:pPr>
            <a:r>
              <a:rPr lang="en-US" sz="1200" kern="100" dirty="0">
                <a:effectLst/>
                <a:latin typeface="Calibri" panose="020F0502020204030204" pitchFamily="34" charset="0"/>
                <a:ea typeface="Calibri" panose="020F0502020204030204" pitchFamily="34" charset="0"/>
              </a:rPr>
              <a:t>Reanalysis of </a:t>
            </a:r>
            <a:r>
              <a:rPr lang="en-US" sz="1200" kern="100" dirty="0" err="1">
                <a:effectLst/>
                <a:latin typeface="Calibri" panose="020F0502020204030204" pitchFamily="34" charset="0"/>
                <a:ea typeface="Calibri" panose="020F0502020204030204" pitchFamily="34" charset="0"/>
              </a:rPr>
              <a:t>Ansone</a:t>
            </a:r>
            <a:r>
              <a:rPr lang="en-US" sz="1200" kern="100" dirty="0">
                <a:effectLst/>
                <a:latin typeface="Calibri" panose="020F0502020204030204" pitchFamily="34" charset="0"/>
                <a:ea typeface="Calibri" panose="020F0502020204030204" pitchFamily="34" charset="0"/>
              </a:rPr>
              <a:t>, L., et al., </a:t>
            </a:r>
            <a:r>
              <a:rPr lang="en-US" sz="1200" i="1" kern="100" dirty="0">
                <a:effectLst/>
                <a:latin typeface="Calibri" panose="020F0502020204030204" pitchFamily="34" charset="0"/>
                <a:ea typeface="Calibri" panose="020F0502020204030204" pitchFamily="34" charset="0"/>
              </a:rPr>
              <a:t>Amino Acid Metabolism is Significantly Altered at the Time of Admission in Hospital for Severe COVID-19 Patients: Findings from Longitudinal Targeted Metabolomics Analysis.</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Microbiol</a:t>
            </a:r>
            <a:r>
              <a:rPr lang="en-US" sz="1200" kern="100" dirty="0">
                <a:effectLst/>
                <a:latin typeface="Calibri" panose="020F0502020204030204" pitchFamily="34" charset="0"/>
                <a:ea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rPr>
              <a:t>Spectr</a:t>
            </a:r>
            <a:r>
              <a:rPr lang="en-US" sz="1200" kern="100" dirty="0">
                <a:effectLst/>
                <a:latin typeface="Calibri" panose="020F0502020204030204" pitchFamily="34" charset="0"/>
                <a:ea typeface="Calibri" panose="020F0502020204030204" pitchFamily="34" charset="0"/>
              </a:rPr>
              <a:t>, 2021. </a:t>
            </a:r>
            <a:r>
              <a:rPr lang="en-US" sz="1200" b="1" kern="100" dirty="0">
                <a:effectLst/>
                <a:latin typeface="Calibri" panose="020F0502020204030204" pitchFamily="34" charset="0"/>
                <a:ea typeface="Calibri" panose="020F0502020204030204" pitchFamily="34" charset="0"/>
              </a:rPr>
              <a:t>9</a:t>
            </a:r>
            <a:r>
              <a:rPr lang="en-US" sz="1200" kern="100" dirty="0">
                <a:effectLst/>
                <a:latin typeface="Calibri" panose="020F0502020204030204" pitchFamily="34" charset="0"/>
                <a:ea typeface="Calibri" panose="020F0502020204030204" pitchFamily="34" charset="0"/>
              </a:rPr>
              <a:t>(3): p. e0033821.</a:t>
            </a:r>
          </a:p>
        </p:txBody>
      </p:sp>
    </p:spTree>
    <p:extLst>
      <p:ext uri="{BB962C8B-B14F-4D97-AF65-F5344CB8AC3E}">
        <p14:creationId xmlns:p14="http://schemas.microsoft.com/office/powerpoint/2010/main" val="4108750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07D-080B-E46F-1B0A-A887313AA066}"/>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Exposome requires complex workflow?</a:t>
            </a:r>
          </a:p>
        </p:txBody>
      </p:sp>
      <p:sp>
        <p:nvSpPr>
          <p:cNvPr id="3" name="TextBox 2">
            <a:extLst>
              <a:ext uri="{FF2B5EF4-FFF2-40B4-BE49-F238E27FC236}">
                <a16:creationId xmlns:a16="http://schemas.microsoft.com/office/drawing/2014/main" id="{36DED4E7-3176-E44D-430C-0B5134C7B483}"/>
              </a:ext>
            </a:extLst>
          </p:cNvPr>
          <p:cNvSpPr txBox="1"/>
          <p:nvPr/>
        </p:nvSpPr>
        <p:spPr>
          <a:xfrm>
            <a:off x="6361888" y="6448603"/>
            <a:ext cx="4051249" cy="261610"/>
          </a:xfrm>
          <a:prstGeom prst="rect">
            <a:avLst/>
          </a:prstGeom>
          <a:noFill/>
        </p:spPr>
        <p:txBody>
          <a:bodyPr wrap="square">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Bowen, T.J., et al., Nat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100" dirty="0">
                <a:effectLst/>
                <a:latin typeface="Calibri" panose="020F0502020204030204" pitchFamily="34" charset="0"/>
                <a:ea typeface="Calibri" panose="020F0502020204030204" pitchFamily="34" charset="0"/>
                <a:cs typeface="Times New Roman" panose="02020603050405020304" pitchFamily="18" charset="0"/>
              </a:rPr>
              <a:t>, 2023.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14</a:t>
            </a:r>
            <a:r>
              <a:rPr lang="en-US" sz="1100" dirty="0">
                <a:effectLst/>
                <a:latin typeface="Calibri" panose="020F0502020204030204" pitchFamily="34" charset="0"/>
                <a:ea typeface="Calibri" panose="020F0502020204030204" pitchFamily="34" charset="0"/>
                <a:cs typeface="Times New Roman" panose="02020603050405020304" pitchFamily="18" charset="0"/>
              </a:rPr>
              <a:t>(1): p. 4653.</a:t>
            </a:r>
            <a:r>
              <a:rPr lang="en-US" sz="1100" dirty="0">
                <a:effectLst/>
              </a:rPr>
              <a:t> </a:t>
            </a:r>
            <a:endParaRPr lang="en-US" sz="1100" dirty="0"/>
          </a:p>
        </p:txBody>
      </p:sp>
      <p:pic>
        <p:nvPicPr>
          <p:cNvPr id="1026" name="Picture 2" descr="figure 1">
            <a:extLst>
              <a:ext uri="{FF2B5EF4-FFF2-40B4-BE49-F238E27FC236}">
                <a16:creationId xmlns:a16="http://schemas.microsoft.com/office/drawing/2014/main" id="{67C19FFE-0297-9DC5-8A57-674585E58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072" y="1171687"/>
            <a:ext cx="3612070" cy="52574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EE49AA-A2AF-8B70-CCF3-331D50848E61}"/>
              </a:ext>
            </a:extLst>
          </p:cNvPr>
          <p:cNvPicPr>
            <a:picLocks noChangeAspect="1"/>
          </p:cNvPicPr>
          <p:nvPr/>
        </p:nvPicPr>
        <p:blipFill>
          <a:blip r:embed="rId3"/>
          <a:stretch>
            <a:fillRect/>
          </a:stretch>
        </p:blipFill>
        <p:spPr>
          <a:xfrm>
            <a:off x="730725" y="4037687"/>
            <a:ext cx="4665088" cy="2206107"/>
          </a:xfrm>
          <a:prstGeom prst="rect">
            <a:avLst/>
          </a:prstGeom>
        </p:spPr>
      </p:pic>
      <p:pic>
        <p:nvPicPr>
          <p:cNvPr id="5" name="Picture 4">
            <a:extLst>
              <a:ext uri="{FF2B5EF4-FFF2-40B4-BE49-F238E27FC236}">
                <a16:creationId xmlns:a16="http://schemas.microsoft.com/office/drawing/2014/main" id="{D77AC64D-4886-DAF0-6715-F27CA3B20A6A}"/>
              </a:ext>
            </a:extLst>
          </p:cNvPr>
          <p:cNvPicPr>
            <a:picLocks noChangeAspect="1"/>
          </p:cNvPicPr>
          <p:nvPr/>
        </p:nvPicPr>
        <p:blipFill>
          <a:blip r:embed="rId4"/>
          <a:stretch>
            <a:fillRect/>
          </a:stretch>
        </p:blipFill>
        <p:spPr>
          <a:xfrm>
            <a:off x="730725" y="1528606"/>
            <a:ext cx="4665088" cy="2260052"/>
          </a:xfrm>
          <a:prstGeom prst="rect">
            <a:avLst/>
          </a:prstGeom>
          <a:ln>
            <a:solidFill>
              <a:schemeClr val="bg1">
                <a:lumMod val="50000"/>
              </a:schemeClr>
            </a:solidFill>
          </a:ln>
        </p:spPr>
      </p:pic>
    </p:spTree>
    <p:extLst>
      <p:ext uri="{BB962C8B-B14F-4D97-AF65-F5344CB8AC3E}">
        <p14:creationId xmlns:p14="http://schemas.microsoft.com/office/powerpoint/2010/main" val="2542396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F4-DAFC-1B36-D5D9-6FD44C246452}"/>
            </a:ext>
          </a:extLst>
        </p:cNvPr>
        <p:cNvGrpSpPr/>
        <p:nvPr/>
      </p:nvGrpSpPr>
      <p:grpSpPr>
        <a:xfrm>
          <a:off x="0" y="0"/>
          <a:ext cx="0" cy="0"/>
          <a:chOff x="0" y="0"/>
          <a:chExt cx="0" cy="0"/>
        </a:xfrm>
      </p:grpSpPr>
      <p:sp>
        <p:nvSpPr>
          <p:cNvPr id="4" name="Google Shape;697;p15">
            <a:extLst>
              <a:ext uri="{FF2B5EF4-FFF2-40B4-BE49-F238E27FC236}">
                <a16:creationId xmlns:a16="http://schemas.microsoft.com/office/drawing/2014/main" id="{E95C0E0C-6F71-6F39-7357-3C6E8AB13801}"/>
              </a:ext>
            </a:extLst>
          </p:cNvPr>
          <p:cNvSpPr txBox="1">
            <a:spLocks noGrp="1"/>
          </p:cNvSpPr>
          <p:nvPr>
            <p:ph type="title"/>
          </p:nvPr>
        </p:nvSpPr>
        <p:spPr>
          <a:xfrm>
            <a:off x="432287" y="241805"/>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Example Results using </a:t>
            </a:r>
            <a:r>
              <a:rPr lang="en-US" sz="2667" b="1" dirty="0" err="1">
                <a:latin typeface="Lato" panose="020F0502020204030203" pitchFamily="34" charset="0"/>
                <a:ea typeface="Lato" panose="020F0502020204030203" pitchFamily="34" charset="0"/>
                <a:cs typeface="Lato" panose="020F0502020204030203" pitchFamily="34" charset="0"/>
              </a:rPr>
              <a:t>pcpfm</a:t>
            </a:r>
            <a:r>
              <a:rPr lang="en-US" sz="2667" b="1" dirty="0">
                <a:latin typeface="Lato" panose="020F0502020204030203" pitchFamily="34" charset="0"/>
                <a:ea typeface="Lato" panose="020F0502020204030203" pitchFamily="34" charset="0"/>
                <a:cs typeface="Lato" panose="020F0502020204030203" pitchFamily="34" charset="0"/>
              </a:rPr>
              <a:t>: detection of drug metabolites</a:t>
            </a:r>
            <a:endParaRPr lang="en-US" sz="2667" dirty="0">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11F3ECD-CA5F-42A9-3E78-AD54C210138A}"/>
              </a:ext>
            </a:extLst>
          </p:cNvPr>
          <p:cNvSpPr/>
          <p:nvPr/>
        </p:nvSpPr>
        <p:spPr>
          <a:xfrm>
            <a:off x="5509501" y="2978207"/>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D5DBE05C-0152-C5D7-5757-58C87C970491}"/>
              </a:ext>
            </a:extLst>
          </p:cNvPr>
          <p:cNvSpPr/>
          <p:nvPr/>
        </p:nvSpPr>
        <p:spPr>
          <a:xfrm>
            <a:off x="5509501" y="3121653"/>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E5A6577-15A9-1745-D24A-9A10BB25E330}"/>
              </a:ext>
            </a:extLst>
          </p:cNvPr>
          <p:cNvSpPr txBox="1"/>
          <p:nvPr/>
        </p:nvSpPr>
        <p:spPr>
          <a:xfrm>
            <a:off x="5582550" y="2908313"/>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69" name="TextBox 68">
            <a:extLst>
              <a:ext uri="{FF2B5EF4-FFF2-40B4-BE49-F238E27FC236}">
                <a16:creationId xmlns:a16="http://schemas.microsoft.com/office/drawing/2014/main" id="{7303BD8E-C1C8-0B6B-79FB-3EE644634B40}"/>
              </a:ext>
            </a:extLst>
          </p:cNvPr>
          <p:cNvSpPr txBox="1"/>
          <p:nvPr/>
        </p:nvSpPr>
        <p:spPr>
          <a:xfrm>
            <a:off x="5579978" y="3070265"/>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70" name="TextBox 69">
            <a:extLst>
              <a:ext uri="{FF2B5EF4-FFF2-40B4-BE49-F238E27FC236}">
                <a16:creationId xmlns:a16="http://schemas.microsoft.com/office/drawing/2014/main" id="{753DE17F-8FC4-3717-7BCC-F27863EA9FC2}"/>
              </a:ext>
            </a:extLst>
          </p:cNvPr>
          <p:cNvSpPr txBox="1"/>
          <p:nvPr/>
        </p:nvSpPr>
        <p:spPr>
          <a:xfrm>
            <a:off x="5673076" y="2723044"/>
            <a:ext cx="622911"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Media</a:t>
            </a:r>
          </a:p>
        </p:txBody>
      </p:sp>
      <p:sp>
        <p:nvSpPr>
          <p:cNvPr id="71" name="TextBox 70">
            <a:extLst>
              <a:ext uri="{FF2B5EF4-FFF2-40B4-BE49-F238E27FC236}">
                <a16:creationId xmlns:a16="http://schemas.microsoft.com/office/drawing/2014/main" id="{606208F0-5A1E-0371-62A4-331048592302}"/>
              </a:ext>
            </a:extLst>
          </p:cNvPr>
          <p:cNvSpPr txBox="1"/>
          <p:nvPr/>
        </p:nvSpPr>
        <p:spPr>
          <a:xfrm>
            <a:off x="7691025" y="2138898"/>
            <a:ext cx="85256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Cell Pellet</a:t>
            </a:r>
          </a:p>
        </p:txBody>
      </p:sp>
      <p:sp>
        <p:nvSpPr>
          <p:cNvPr id="73" name="TextBox 72">
            <a:extLst>
              <a:ext uri="{FF2B5EF4-FFF2-40B4-BE49-F238E27FC236}">
                <a16:creationId xmlns:a16="http://schemas.microsoft.com/office/drawing/2014/main" id="{D025CCDE-F94B-B3B2-B829-1849F8CCD06D}"/>
              </a:ext>
            </a:extLst>
          </p:cNvPr>
          <p:cNvSpPr txBox="1"/>
          <p:nvPr/>
        </p:nvSpPr>
        <p:spPr>
          <a:xfrm>
            <a:off x="2486256" y="2017105"/>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762052B-42BD-A639-3A1A-250A05AC7D46}"/>
              </a:ext>
            </a:extLst>
          </p:cNvPr>
          <p:cNvSpPr txBox="1"/>
          <p:nvPr/>
        </p:nvSpPr>
        <p:spPr>
          <a:xfrm>
            <a:off x="1419309" y="2017105"/>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627A6883-FAF7-7B4E-3A9B-E025DCCA665C}"/>
              </a:ext>
            </a:extLst>
          </p:cNvPr>
          <p:cNvPicPr>
            <a:picLocks noChangeAspect="1"/>
          </p:cNvPicPr>
          <p:nvPr/>
        </p:nvPicPr>
        <p:blipFill>
          <a:blip r:embed="rId3"/>
          <a:stretch>
            <a:fillRect/>
          </a:stretch>
        </p:blipFill>
        <p:spPr>
          <a:xfrm>
            <a:off x="1297436" y="2343090"/>
            <a:ext cx="2534364" cy="2627916"/>
          </a:xfrm>
          <a:prstGeom prst="rect">
            <a:avLst/>
          </a:prstGeom>
        </p:spPr>
      </p:pic>
      <p:pic>
        <p:nvPicPr>
          <p:cNvPr id="77" name="Picture 76">
            <a:extLst>
              <a:ext uri="{FF2B5EF4-FFF2-40B4-BE49-F238E27FC236}">
                <a16:creationId xmlns:a16="http://schemas.microsoft.com/office/drawing/2014/main" id="{E747EA07-A3ED-8722-600D-B02FF952D852}"/>
              </a:ext>
            </a:extLst>
          </p:cNvPr>
          <p:cNvPicPr>
            <a:picLocks noChangeAspect="1"/>
          </p:cNvPicPr>
          <p:nvPr/>
        </p:nvPicPr>
        <p:blipFill>
          <a:blip r:embed="rId4"/>
          <a:stretch>
            <a:fillRect/>
          </a:stretch>
        </p:blipFill>
        <p:spPr>
          <a:xfrm>
            <a:off x="4059817" y="2723044"/>
            <a:ext cx="2336597" cy="1593483"/>
          </a:xfrm>
          <a:prstGeom prst="rect">
            <a:avLst/>
          </a:prstGeom>
        </p:spPr>
      </p:pic>
      <p:sp>
        <p:nvSpPr>
          <p:cNvPr id="100" name="TextBox 99">
            <a:extLst>
              <a:ext uri="{FF2B5EF4-FFF2-40B4-BE49-F238E27FC236}">
                <a16:creationId xmlns:a16="http://schemas.microsoft.com/office/drawing/2014/main" id="{6FCA3F52-43FA-CD26-ECFF-0FFE7B14B044}"/>
              </a:ext>
            </a:extLst>
          </p:cNvPr>
          <p:cNvSpPr txBox="1"/>
          <p:nvPr/>
        </p:nvSpPr>
        <p:spPr>
          <a:xfrm>
            <a:off x="8443827" y="2395959"/>
            <a:ext cx="1749479"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Cell Pellet, m/z = 415.2133</a:t>
            </a:r>
          </a:p>
        </p:txBody>
      </p:sp>
      <p:sp>
        <p:nvSpPr>
          <p:cNvPr id="101" name="TextBox 100">
            <a:extLst>
              <a:ext uri="{FF2B5EF4-FFF2-40B4-BE49-F238E27FC236}">
                <a16:creationId xmlns:a16="http://schemas.microsoft.com/office/drawing/2014/main" id="{B179EB57-A325-AEAA-34CC-E54CF2447DB5}"/>
              </a:ext>
            </a:extLst>
          </p:cNvPr>
          <p:cNvSpPr txBox="1"/>
          <p:nvPr/>
        </p:nvSpPr>
        <p:spPr>
          <a:xfrm rot="16200000">
            <a:off x="6661228" y="3287735"/>
            <a:ext cx="1659560" cy="40011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Composite Mass Track </a:t>
            </a:r>
          </a:p>
          <a:p>
            <a:pPr algn="ctr"/>
            <a:r>
              <a:rPr lang="en-US" sz="1000" dirty="0">
                <a:latin typeface="Arial" panose="020B0604020202020204" pitchFamily="34" charset="0"/>
                <a:cs typeface="Arial" panose="020B0604020202020204" pitchFamily="34" charset="0"/>
              </a:rPr>
              <a:t>Intensity (absolute)</a:t>
            </a:r>
          </a:p>
        </p:txBody>
      </p:sp>
      <p:pic>
        <p:nvPicPr>
          <p:cNvPr id="102" name="Picture 101">
            <a:extLst>
              <a:ext uri="{FF2B5EF4-FFF2-40B4-BE49-F238E27FC236}">
                <a16:creationId xmlns:a16="http://schemas.microsoft.com/office/drawing/2014/main" id="{4B1DC555-F476-48EE-FC03-65DFA98A3D7D}"/>
              </a:ext>
            </a:extLst>
          </p:cNvPr>
          <p:cNvPicPr>
            <a:picLocks noChangeAspect="1"/>
          </p:cNvPicPr>
          <p:nvPr/>
        </p:nvPicPr>
        <p:blipFill rotWithShape="1">
          <a:blip r:embed="rId5"/>
          <a:srcRect l="16394" t="7295" r="6744" b="7062"/>
          <a:stretch/>
        </p:blipFill>
        <p:spPr>
          <a:xfrm>
            <a:off x="7916557" y="2631091"/>
            <a:ext cx="2594379" cy="1777810"/>
          </a:xfrm>
          <a:prstGeom prst="rect">
            <a:avLst/>
          </a:prstGeom>
        </p:spPr>
      </p:pic>
      <p:sp>
        <p:nvSpPr>
          <p:cNvPr id="103" name="TextBox 102">
            <a:extLst>
              <a:ext uri="{FF2B5EF4-FFF2-40B4-BE49-F238E27FC236}">
                <a16:creationId xmlns:a16="http://schemas.microsoft.com/office/drawing/2014/main" id="{400E3A5C-45C7-2EAC-9AB1-477845BC479E}"/>
              </a:ext>
            </a:extLst>
          </p:cNvPr>
          <p:cNvSpPr txBox="1"/>
          <p:nvPr/>
        </p:nvSpPr>
        <p:spPr>
          <a:xfrm>
            <a:off x="7757560" y="4375265"/>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180</a:t>
            </a:r>
          </a:p>
        </p:txBody>
      </p:sp>
      <p:sp>
        <p:nvSpPr>
          <p:cNvPr id="104" name="TextBox 103">
            <a:extLst>
              <a:ext uri="{FF2B5EF4-FFF2-40B4-BE49-F238E27FC236}">
                <a16:creationId xmlns:a16="http://schemas.microsoft.com/office/drawing/2014/main" id="{7363C134-DF70-3F04-3E2D-99E404821432}"/>
              </a:ext>
            </a:extLst>
          </p:cNvPr>
          <p:cNvSpPr txBox="1"/>
          <p:nvPr/>
        </p:nvSpPr>
        <p:spPr>
          <a:xfrm>
            <a:off x="8168870" y="4362884"/>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200</a:t>
            </a:r>
          </a:p>
        </p:txBody>
      </p:sp>
      <p:sp>
        <p:nvSpPr>
          <p:cNvPr id="105" name="TextBox 104">
            <a:extLst>
              <a:ext uri="{FF2B5EF4-FFF2-40B4-BE49-F238E27FC236}">
                <a16:creationId xmlns:a16="http://schemas.microsoft.com/office/drawing/2014/main" id="{A23CE1E2-F665-F5F9-940A-902E29C356A3}"/>
              </a:ext>
            </a:extLst>
          </p:cNvPr>
          <p:cNvSpPr txBox="1"/>
          <p:nvPr/>
        </p:nvSpPr>
        <p:spPr>
          <a:xfrm>
            <a:off x="8606205" y="4367017"/>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220</a:t>
            </a:r>
          </a:p>
        </p:txBody>
      </p:sp>
      <p:sp>
        <p:nvSpPr>
          <p:cNvPr id="106" name="TextBox 105">
            <a:extLst>
              <a:ext uri="{FF2B5EF4-FFF2-40B4-BE49-F238E27FC236}">
                <a16:creationId xmlns:a16="http://schemas.microsoft.com/office/drawing/2014/main" id="{3E646CEC-4DB6-5017-69E9-B63E30124884}"/>
              </a:ext>
            </a:extLst>
          </p:cNvPr>
          <p:cNvSpPr txBox="1"/>
          <p:nvPr/>
        </p:nvSpPr>
        <p:spPr>
          <a:xfrm>
            <a:off x="9048600" y="4360258"/>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240</a:t>
            </a:r>
          </a:p>
        </p:txBody>
      </p:sp>
      <p:sp>
        <p:nvSpPr>
          <p:cNvPr id="107" name="TextBox 106">
            <a:extLst>
              <a:ext uri="{FF2B5EF4-FFF2-40B4-BE49-F238E27FC236}">
                <a16:creationId xmlns:a16="http://schemas.microsoft.com/office/drawing/2014/main" id="{F4E58EB3-B9D0-81B6-80D2-A9754FC6037A}"/>
              </a:ext>
            </a:extLst>
          </p:cNvPr>
          <p:cNvSpPr txBox="1"/>
          <p:nvPr/>
        </p:nvSpPr>
        <p:spPr>
          <a:xfrm>
            <a:off x="9470135" y="435849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260</a:t>
            </a:r>
          </a:p>
        </p:txBody>
      </p:sp>
      <p:sp>
        <p:nvSpPr>
          <p:cNvPr id="108" name="TextBox 107">
            <a:extLst>
              <a:ext uri="{FF2B5EF4-FFF2-40B4-BE49-F238E27FC236}">
                <a16:creationId xmlns:a16="http://schemas.microsoft.com/office/drawing/2014/main" id="{779468D2-535C-1CF3-4335-895580A66DF4}"/>
              </a:ext>
            </a:extLst>
          </p:cNvPr>
          <p:cNvSpPr txBox="1"/>
          <p:nvPr/>
        </p:nvSpPr>
        <p:spPr>
          <a:xfrm>
            <a:off x="7418500" y="4274701"/>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109" name="TextBox 108">
            <a:extLst>
              <a:ext uri="{FF2B5EF4-FFF2-40B4-BE49-F238E27FC236}">
                <a16:creationId xmlns:a16="http://schemas.microsoft.com/office/drawing/2014/main" id="{57E322B2-BAEF-70F2-B41F-A0BA0785E09C}"/>
              </a:ext>
            </a:extLst>
          </p:cNvPr>
          <p:cNvSpPr txBox="1"/>
          <p:nvPr/>
        </p:nvSpPr>
        <p:spPr>
          <a:xfrm>
            <a:off x="7359454" y="400181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0.2</a:t>
            </a:r>
          </a:p>
        </p:txBody>
      </p:sp>
      <p:sp>
        <p:nvSpPr>
          <p:cNvPr id="110" name="TextBox 109">
            <a:extLst>
              <a:ext uri="{FF2B5EF4-FFF2-40B4-BE49-F238E27FC236}">
                <a16:creationId xmlns:a16="http://schemas.microsoft.com/office/drawing/2014/main" id="{D35D758D-6538-CD70-69D5-9ED9529A8A60}"/>
              </a:ext>
            </a:extLst>
          </p:cNvPr>
          <p:cNvSpPr txBox="1"/>
          <p:nvPr/>
        </p:nvSpPr>
        <p:spPr>
          <a:xfrm>
            <a:off x="7350246" y="374082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0.4</a:t>
            </a:r>
          </a:p>
        </p:txBody>
      </p:sp>
      <p:sp>
        <p:nvSpPr>
          <p:cNvPr id="111" name="TextBox 110">
            <a:extLst>
              <a:ext uri="{FF2B5EF4-FFF2-40B4-BE49-F238E27FC236}">
                <a16:creationId xmlns:a16="http://schemas.microsoft.com/office/drawing/2014/main" id="{DC1F0753-AD88-E692-1E13-AAC9C7D32E96}"/>
              </a:ext>
            </a:extLst>
          </p:cNvPr>
          <p:cNvSpPr txBox="1"/>
          <p:nvPr/>
        </p:nvSpPr>
        <p:spPr>
          <a:xfrm>
            <a:off x="7343197" y="3475450"/>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0.6</a:t>
            </a:r>
          </a:p>
        </p:txBody>
      </p:sp>
      <p:sp>
        <p:nvSpPr>
          <p:cNvPr id="112" name="TextBox 111">
            <a:extLst>
              <a:ext uri="{FF2B5EF4-FFF2-40B4-BE49-F238E27FC236}">
                <a16:creationId xmlns:a16="http://schemas.microsoft.com/office/drawing/2014/main" id="{645CE097-101B-A7AF-8E63-711BECFC4714}"/>
              </a:ext>
            </a:extLst>
          </p:cNvPr>
          <p:cNvSpPr txBox="1"/>
          <p:nvPr/>
        </p:nvSpPr>
        <p:spPr>
          <a:xfrm>
            <a:off x="7343346" y="321360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0.8</a:t>
            </a:r>
          </a:p>
        </p:txBody>
      </p:sp>
      <p:sp>
        <p:nvSpPr>
          <p:cNvPr id="113" name="TextBox 112">
            <a:extLst>
              <a:ext uri="{FF2B5EF4-FFF2-40B4-BE49-F238E27FC236}">
                <a16:creationId xmlns:a16="http://schemas.microsoft.com/office/drawing/2014/main" id="{D4AC9E7B-E0FB-A9CD-0AB1-B8080B16A755}"/>
              </a:ext>
            </a:extLst>
          </p:cNvPr>
          <p:cNvSpPr txBox="1"/>
          <p:nvPr/>
        </p:nvSpPr>
        <p:spPr>
          <a:xfrm>
            <a:off x="7342606" y="2953833"/>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a:t>
            </a:r>
          </a:p>
        </p:txBody>
      </p:sp>
      <p:sp>
        <p:nvSpPr>
          <p:cNvPr id="114" name="TextBox 113">
            <a:extLst>
              <a:ext uri="{FF2B5EF4-FFF2-40B4-BE49-F238E27FC236}">
                <a16:creationId xmlns:a16="http://schemas.microsoft.com/office/drawing/2014/main" id="{5F352EAC-16ED-F2AC-232F-E2CFAC164B6D}"/>
              </a:ext>
            </a:extLst>
          </p:cNvPr>
          <p:cNvSpPr txBox="1"/>
          <p:nvPr/>
        </p:nvSpPr>
        <p:spPr>
          <a:xfrm>
            <a:off x="7344904" y="2687972"/>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a:t>
            </a:r>
          </a:p>
        </p:txBody>
      </p:sp>
      <p:sp>
        <p:nvSpPr>
          <p:cNvPr id="115" name="Rectangle 114">
            <a:extLst>
              <a:ext uri="{FF2B5EF4-FFF2-40B4-BE49-F238E27FC236}">
                <a16:creationId xmlns:a16="http://schemas.microsoft.com/office/drawing/2014/main" id="{5C14DBE6-9DCC-639F-4B13-146538DAB80D}"/>
              </a:ext>
            </a:extLst>
          </p:cNvPr>
          <p:cNvSpPr/>
          <p:nvPr/>
        </p:nvSpPr>
        <p:spPr>
          <a:xfrm>
            <a:off x="8953080" y="4185071"/>
            <a:ext cx="341635" cy="207394"/>
          </a:xfrm>
          <a:prstGeom prst="rect">
            <a:avLst/>
          </a:prstGeom>
          <a:noFill/>
          <a:ln w="28575">
            <a:solidFill>
              <a:srgbClr val="FF54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EA99A-C812-8E00-9A9C-413ECE65BDC7}"/>
              </a:ext>
            </a:extLst>
          </p:cNvPr>
          <p:cNvSpPr txBox="1"/>
          <p:nvPr/>
        </p:nvSpPr>
        <p:spPr>
          <a:xfrm>
            <a:off x="8962549" y="3704752"/>
            <a:ext cx="50442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M2_2</a:t>
            </a:r>
          </a:p>
        </p:txBody>
      </p:sp>
      <p:pic>
        <p:nvPicPr>
          <p:cNvPr id="117" name="Picture 116">
            <a:extLst>
              <a:ext uri="{FF2B5EF4-FFF2-40B4-BE49-F238E27FC236}">
                <a16:creationId xmlns:a16="http://schemas.microsoft.com/office/drawing/2014/main" id="{FBC61114-15C0-E2BF-569B-45F74EA11D73}"/>
              </a:ext>
            </a:extLst>
          </p:cNvPr>
          <p:cNvPicPr>
            <a:picLocks noChangeAspect="1"/>
          </p:cNvPicPr>
          <p:nvPr/>
        </p:nvPicPr>
        <p:blipFill rotWithShape="1">
          <a:blip r:embed="rId5"/>
          <a:srcRect l="36817" t="7205" r="14985" b="90592"/>
          <a:stretch/>
        </p:blipFill>
        <p:spPr>
          <a:xfrm rot="5400000">
            <a:off x="9630712" y="3493021"/>
            <a:ext cx="1733827" cy="48725"/>
          </a:xfrm>
          <a:prstGeom prst="rect">
            <a:avLst/>
          </a:prstGeom>
        </p:spPr>
      </p:pic>
      <p:sp>
        <p:nvSpPr>
          <p:cNvPr id="118" name="TextBox 117">
            <a:extLst>
              <a:ext uri="{FF2B5EF4-FFF2-40B4-BE49-F238E27FC236}">
                <a16:creationId xmlns:a16="http://schemas.microsoft.com/office/drawing/2014/main" id="{5A75A0BE-0E78-B4AA-8C98-F26ECB24C92F}"/>
              </a:ext>
            </a:extLst>
          </p:cNvPr>
          <p:cNvSpPr txBox="1"/>
          <p:nvPr/>
        </p:nvSpPr>
        <p:spPr>
          <a:xfrm>
            <a:off x="9927961" y="4354886"/>
            <a:ext cx="946222"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280</a:t>
            </a:r>
          </a:p>
        </p:txBody>
      </p:sp>
      <p:cxnSp>
        <p:nvCxnSpPr>
          <p:cNvPr id="119" name="Straight Arrow Connector 118">
            <a:extLst>
              <a:ext uri="{FF2B5EF4-FFF2-40B4-BE49-F238E27FC236}">
                <a16:creationId xmlns:a16="http://schemas.microsoft.com/office/drawing/2014/main" id="{EE3D7AAA-2292-F050-DC70-7811AC2D3C79}"/>
              </a:ext>
            </a:extLst>
          </p:cNvPr>
          <p:cNvCxnSpPr>
            <a:cxnSpLocks/>
            <a:stCxn id="116" idx="2"/>
            <a:endCxn id="115" idx="0"/>
          </p:cNvCxnSpPr>
          <p:nvPr/>
        </p:nvCxnSpPr>
        <p:spPr>
          <a:xfrm flipH="1">
            <a:off x="9123898" y="3950973"/>
            <a:ext cx="90863" cy="234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8B85E8-EC49-CFCC-EF9A-FEB6BC24F103}"/>
              </a:ext>
            </a:extLst>
          </p:cNvPr>
          <p:cNvSpPr txBox="1"/>
          <p:nvPr/>
        </p:nvSpPr>
        <p:spPr>
          <a:xfrm>
            <a:off x="7745017" y="2368434"/>
            <a:ext cx="3945538"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x10</a:t>
            </a:r>
            <a:r>
              <a:rPr lang="en-US" sz="1000" baseline="30000" dirty="0">
                <a:latin typeface="Arial" panose="020B0604020202020204" pitchFamily="34" charset="0"/>
                <a:cs typeface="Arial" panose="020B0604020202020204" pitchFamily="34" charset="0"/>
              </a:rPr>
              <a:t>8</a:t>
            </a:r>
            <a:endParaRPr lang="en-US" sz="1000" dirty="0"/>
          </a:p>
        </p:txBody>
      </p:sp>
      <p:sp>
        <p:nvSpPr>
          <p:cNvPr id="2" name="TextBox 1">
            <a:extLst>
              <a:ext uri="{FF2B5EF4-FFF2-40B4-BE49-F238E27FC236}">
                <a16:creationId xmlns:a16="http://schemas.microsoft.com/office/drawing/2014/main" id="{0E476DAD-CF7A-FE19-42DC-A0AF8F4FA863}"/>
              </a:ext>
            </a:extLst>
          </p:cNvPr>
          <p:cNvSpPr txBox="1"/>
          <p:nvPr/>
        </p:nvSpPr>
        <p:spPr>
          <a:xfrm rot="16200000">
            <a:off x="2472780" y="1626382"/>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149A1-2265-2CE1-1A1F-29B8519225D4}"/>
              </a:ext>
            </a:extLst>
          </p:cNvPr>
          <p:cNvSpPr txBox="1"/>
          <p:nvPr/>
        </p:nvSpPr>
        <p:spPr>
          <a:xfrm rot="16200000">
            <a:off x="2771182" y="162638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BEEE52-76E8-9781-D8D7-D8B34B48AC87}"/>
              </a:ext>
            </a:extLst>
          </p:cNvPr>
          <p:cNvSpPr txBox="1"/>
          <p:nvPr/>
        </p:nvSpPr>
        <p:spPr>
          <a:xfrm rot="16200000">
            <a:off x="3061806" y="161148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AA051B57-B501-1B3E-C93F-F783316F2D64}"/>
              </a:ext>
            </a:extLst>
          </p:cNvPr>
          <p:cNvSpPr txBox="1"/>
          <p:nvPr/>
        </p:nvSpPr>
        <p:spPr>
          <a:xfrm rot="16200000">
            <a:off x="5065699" y="2010661"/>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Bowen</a:t>
            </a:r>
            <a:endParaRPr 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D1EDE2D-FE91-AEE6-3714-500E8B9B9DD5}"/>
              </a:ext>
            </a:extLst>
          </p:cNvPr>
          <p:cNvSpPr txBox="1"/>
          <p:nvPr/>
        </p:nvSpPr>
        <p:spPr>
          <a:xfrm rot="16200000">
            <a:off x="5364101" y="2010660"/>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Preferred</a:t>
            </a:r>
            <a:endParaRPr lang="en-US" sz="1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F5E0BD98-CA26-C2E6-E93D-0722FAE426CB}"/>
              </a:ext>
            </a:extLst>
          </p:cNvPr>
          <p:cNvSpPr txBox="1"/>
          <p:nvPr/>
        </p:nvSpPr>
        <p:spPr>
          <a:xfrm rot="16200000">
            <a:off x="5654725" y="1995759"/>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Full</a:t>
            </a:r>
            <a:endParaRPr lang="en-US" sz="1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96E46F6-A2BB-8B3F-AFAD-617BF1FDD9FD}"/>
              </a:ext>
            </a:extLst>
          </p:cNvPr>
          <p:cNvSpPr txBox="1"/>
          <p:nvPr/>
        </p:nvSpPr>
        <p:spPr>
          <a:xfrm>
            <a:off x="5175948" y="2424347"/>
            <a:ext cx="123040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ID</a:t>
            </a:r>
            <a:endParaRPr lang="en-US" sz="1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1DC86E6-DED6-D81F-398A-F70230931D2D}"/>
              </a:ext>
            </a:extLst>
          </p:cNvPr>
          <p:cNvSpPr txBox="1"/>
          <p:nvPr/>
        </p:nvSpPr>
        <p:spPr>
          <a:xfrm>
            <a:off x="4109001" y="2424347"/>
            <a:ext cx="1027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Formula</a:t>
            </a:r>
            <a:endParaRPr lang="en-US" sz="10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06100F70-1567-7548-4FAD-15CB6855A481}"/>
              </a:ext>
            </a:extLst>
          </p:cNvPr>
          <p:cNvSpPr/>
          <p:nvPr/>
        </p:nvSpPr>
        <p:spPr>
          <a:xfrm>
            <a:off x="4805239" y="4494301"/>
            <a:ext cx="104718" cy="116457"/>
          </a:xfrm>
          <a:prstGeom prst="rect">
            <a:avLst/>
          </a:prstGeom>
          <a:solidFill>
            <a:srgbClr val="FF5437"/>
          </a:solidFill>
          <a:ln>
            <a:solidFill>
              <a:srgbClr val="FF54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8B6B31-296C-26DD-9F1D-6E207F1F5547}"/>
              </a:ext>
            </a:extLst>
          </p:cNvPr>
          <p:cNvSpPr/>
          <p:nvPr/>
        </p:nvSpPr>
        <p:spPr>
          <a:xfrm>
            <a:off x="4805239" y="4637747"/>
            <a:ext cx="104718" cy="116457"/>
          </a:xfrm>
          <a:prstGeom prst="rect">
            <a:avLst/>
          </a:prstGeom>
          <a:solidFill>
            <a:srgbClr val="92D051"/>
          </a:solidFill>
          <a:ln>
            <a:solidFill>
              <a:srgbClr val="92D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081963F1-249C-67B4-1647-4448569D1C24}"/>
              </a:ext>
            </a:extLst>
          </p:cNvPr>
          <p:cNvSpPr txBox="1"/>
          <p:nvPr/>
        </p:nvSpPr>
        <p:spPr>
          <a:xfrm>
            <a:off x="4878288" y="4424407"/>
            <a:ext cx="10509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Not Detected</a:t>
            </a:r>
          </a:p>
        </p:txBody>
      </p:sp>
      <p:sp>
        <p:nvSpPr>
          <p:cNvPr id="86" name="TextBox 85">
            <a:extLst>
              <a:ext uri="{FF2B5EF4-FFF2-40B4-BE49-F238E27FC236}">
                <a16:creationId xmlns:a16="http://schemas.microsoft.com/office/drawing/2014/main" id="{199ABFE5-E341-9A80-5D98-6FF81D8D24BB}"/>
              </a:ext>
            </a:extLst>
          </p:cNvPr>
          <p:cNvSpPr txBox="1"/>
          <p:nvPr/>
        </p:nvSpPr>
        <p:spPr>
          <a:xfrm>
            <a:off x="4875716" y="4586359"/>
            <a:ext cx="71738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Detected</a:t>
            </a:r>
          </a:p>
        </p:txBody>
      </p:sp>
      <p:sp>
        <p:nvSpPr>
          <p:cNvPr id="88" name="TextBox 87">
            <a:extLst>
              <a:ext uri="{FF2B5EF4-FFF2-40B4-BE49-F238E27FC236}">
                <a16:creationId xmlns:a16="http://schemas.microsoft.com/office/drawing/2014/main" id="{F297B3BE-D147-E590-6868-DB18B9F2B8F2}"/>
              </a:ext>
            </a:extLst>
          </p:cNvPr>
          <p:cNvSpPr txBox="1"/>
          <p:nvPr/>
        </p:nvSpPr>
        <p:spPr>
          <a:xfrm>
            <a:off x="2110009" y="5300578"/>
            <a:ext cx="3864350" cy="646331"/>
          </a:xfrm>
          <a:prstGeom prst="rect">
            <a:avLst/>
          </a:prstGeom>
          <a:noFill/>
        </p:spPr>
        <p:txBody>
          <a:bodyPr wrap="square">
            <a:spAutoFit/>
          </a:bodyPr>
          <a:lstStyle/>
          <a:p>
            <a:pPr algn="ctr"/>
            <a:r>
              <a:rPr lang="en-US" dirty="0" err="1"/>
              <a:t>Pcpfm</a:t>
            </a:r>
            <a:r>
              <a:rPr lang="en-US" dirty="0"/>
              <a:t> finds most features without a specialized workflow</a:t>
            </a:r>
          </a:p>
        </p:txBody>
      </p:sp>
      <p:sp>
        <p:nvSpPr>
          <p:cNvPr id="89" name="TextBox 88">
            <a:extLst>
              <a:ext uri="{FF2B5EF4-FFF2-40B4-BE49-F238E27FC236}">
                <a16:creationId xmlns:a16="http://schemas.microsoft.com/office/drawing/2014/main" id="{407F81EC-F75B-81D8-6960-552DF1FB6B4B}"/>
              </a:ext>
            </a:extLst>
          </p:cNvPr>
          <p:cNvSpPr txBox="1"/>
          <p:nvPr/>
        </p:nvSpPr>
        <p:spPr>
          <a:xfrm>
            <a:off x="7667014" y="5243156"/>
            <a:ext cx="3093464" cy="646331"/>
          </a:xfrm>
          <a:prstGeom prst="rect">
            <a:avLst/>
          </a:prstGeom>
          <a:noFill/>
        </p:spPr>
        <p:txBody>
          <a:bodyPr wrap="square">
            <a:spAutoFit/>
          </a:bodyPr>
          <a:lstStyle/>
          <a:p>
            <a:pPr algn="ctr"/>
            <a:r>
              <a:rPr lang="en-US" dirty="0"/>
              <a:t>Trivial inspection of missing features</a:t>
            </a:r>
          </a:p>
        </p:txBody>
      </p:sp>
      <p:sp>
        <p:nvSpPr>
          <p:cNvPr id="5" name="TextBox 4">
            <a:extLst>
              <a:ext uri="{FF2B5EF4-FFF2-40B4-BE49-F238E27FC236}">
                <a16:creationId xmlns:a16="http://schemas.microsoft.com/office/drawing/2014/main" id="{53090922-B235-022D-815F-A7E9C3DB2CEA}"/>
              </a:ext>
            </a:extLst>
          </p:cNvPr>
          <p:cNvSpPr txBox="1"/>
          <p:nvPr/>
        </p:nvSpPr>
        <p:spPr>
          <a:xfrm>
            <a:off x="3627611" y="6473221"/>
            <a:ext cx="5824295" cy="276999"/>
          </a:xfrm>
          <a:prstGeom prst="rect">
            <a:avLst/>
          </a:prstGeom>
          <a:noFill/>
        </p:spPr>
        <p:txBody>
          <a:bodyPr wrap="square">
            <a:spAutoFit/>
          </a:bodyPr>
          <a:lstStyle/>
          <a:p>
            <a:pPr algn="ctr"/>
            <a:r>
              <a:rPr lang="en-US" sz="1200" dirty="0">
                <a:effectLst/>
                <a:ea typeface="Calibri" panose="020F0502020204030204" pitchFamily="34" charset="0"/>
                <a:cs typeface="Times New Roman" panose="02020603050405020304" pitchFamily="18" charset="0"/>
              </a:rPr>
              <a:t>Reanalysis of data from Bowen, T.J., et al.,</a:t>
            </a:r>
            <a:r>
              <a:rPr lang="en-US" sz="1200" i="1"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Nat </a:t>
            </a:r>
            <a:r>
              <a:rPr lang="en-US" sz="1200" dirty="0" err="1">
                <a:effectLst/>
                <a:ea typeface="Calibri" panose="020F0502020204030204" pitchFamily="34" charset="0"/>
                <a:cs typeface="Times New Roman" panose="02020603050405020304" pitchFamily="18" charset="0"/>
              </a:rPr>
              <a:t>Commun</a:t>
            </a:r>
            <a:r>
              <a:rPr lang="en-US" sz="1200" dirty="0">
                <a:effectLst/>
                <a:ea typeface="Calibri" panose="020F0502020204030204" pitchFamily="34" charset="0"/>
                <a:cs typeface="Times New Roman" panose="02020603050405020304" pitchFamily="18" charset="0"/>
              </a:rPr>
              <a:t>, 2023. </a:t>
            </a:r>
            <a:r>
              <a:rPr lang="en-US" sz="1200" b="1" dirty="0">
                <a:effectLst/>
                <a:ea typeface="Calibri" panose="020F0502020204030204" pitchFamily="34" charset="0"/>
                <a:cs typeface="Times New Roman" panose="02020603050405020304" pitchFamily="18" charset="0"/>
              </a:rPr>
              <a:t>14</a:t>
            </a:r>
            <a:r>
              <a:rPr lang="en-US" sz="1200" dirty="0">
                <a:effectLst/>
                <a:ea typeface="Calibri" panose="020F0502020204030204" pitchFamily="34" charset="0"/>
                <a:cs typeface="Times New Roman" panose="02020603050405020304" pitchFamily="18" charset="0"/>
              </a:rPr>
              <a:t>(1): p. 4653.</a:t>
            </a:r>
            <a:r>
              <a:rPr lang="en-US" sz="1200" dirty="0">
                <a:effectLst/>
              </a:rPr>
              <a:t> </a:t>
            </a:r>
            <a:endParaRPr lang="en-US" sz="1200" dirty="0"/>
          </a:p>
        </p:txBody>
      </p:sp>
    </p:spTree>
    <p:extLst>
      <p:ext uri="{BB962C8B-B14F-4D97-AF65-F5344CB8AC3E}">
        <p14:creationId xmlns:p14="http://schemas.microsoft.com/office/powerpoint/2010/main" val="176416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7EA94-7B4F-8F3D-1135-36A0BACAEF04}"/>
            </a:ext>
          </a:extLst>
        </p:cNvPr>
        <p:cNvGrpSpPr/>
        <p:nvPr/>
      </p:nvGrpSpPr>
      <p:grpSpPr>
        <a:xfrm>
          <a:off x="0" y="0"/>
          <a:ext cx="0" cy="0"/>
          <a:chOff x="0" y="0"/>
          <a:chExt cx="0" cy="0"/>
        </a:xfrm>
      </p:grpSpPr>
      <p:sp>
        <p:nvSpPr>
          <p:cNvPr id="2" name="Google Shape;697;p15">
            <a:extLst>
              <a:ext uri="{FF2B5EF4-FFF2-40B4-BE49-F238E27FC236}">
                <a16:creationId xmlns:a16="http://schemas.microsoft.com/office/drawing/2014/main" id="{B57497A0-3F5A-65F9-5FFC-06FC1022BC00}"/>
              </a:ext>
            </a:extLst>
          </p:cNvPr>
          <p:cNvSpPr txBox="1">
            <a:spLocks/>
          </p:cNvSpPr>
          <p:nvPr/>
        </p:nvSpPr>
        <p:spPr>
          <a:xfrm>
            <a:off x="778213" y="229111"/>
            <a:ext cx="10573965" cy="2951834"/>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6) Hand-on exercise using </a:t>
            </a:r>
            <a:r>
              <a:rPr lang="en-US" sz="3200" dirty="0" err="1">
                <a:solidFill>
                  <a:srgbClr val="0070C0"/>
                </a:solidFill>
                <a:latin typeface="Arial" panose="020B0604020202020204" pitchFamily="34" charset="0"/>
                <a:ea typeface="Times New Roman" panose="02020603050405020304" pitchFamily="18" charset="0"/>
              </a:rPr>
              <a:t>Jupyter</a:t>
            </a:r>
            <a:r>
              <a:rPr lang="en-US" sz="3200" dirty="0">
                <a:solidFill>
                  <a:srgbClr val="0070C0"/>
                </a:solidFill>
                <a:latin typeface="Arial" panose="020B0604020202020204" pitchFamily="34" charset="0"/>
                <a:ea typeface="Times New Roman" panose="02020603050405020304" pitchFamily="18" charset="0"/>
              </a:rPr>
              <a:t> Notebook 2 </a:t>
            </a:r>
            <a:br>
              <a:rPr lang="en-US" sz="3200" dirty="0">
                <a:solidFill>
                  <a:srgbClr val="0070C0"/>
                </a:solidFill>
                <a:latin typeface="Arial" panose="020B0604020202020204" pitchFamily="34" charset="0"/>
                <a:ea typeface="Times New Roman" panose="02020603050405020304" pitchFamily="18" charset="0"/>
              </a:rPr>
            </a:br>
            <a:r>
              <a:rPr lang="en-US" sz="3200" dirty="0">
                <a:solidFill>
                  <a:srgbClr val="0070C0"/>
                </a:solidFill>
                <a:latin typeface="Arial" panose="020B0604020202020204" pitchFamily="34" charset="0"/>
                <a:ea typeface="Times New Roman" panose="02020603050405020304" pitchFamily="18" charset="0"/>
              </a:rPr>
              <a:t>(5 minutes)</a:t>
            </a:r>
          </a:p>
          <a:p>
            <a:pPr>
              <a:lnSpc>
                <a:spcPct val="150000"/>
              </a:lnSpc>
              <a:spcBef>
                <a:spcPts val="100"/>
              </a:spcBef>
              <a:spcAft>
                <a:spcPts val="100"/>
              </a:spcAft>
            </a:pP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881553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BEC84-1903-3192-10A6-3C77F53EC538}"/>
              </a:ext>
            </a:extLst>
          </p:cNvPr>
          <p:cNvSpPr txBox="1"/>
          <p:nvPr/>
        </p:nvSpPr>
        <p:spPr>
          <a:xfrm>
            <a:off x="2288140" y="0"/>
            <a:ext cx="7615719" cy="584775"/>
          </a:xfrm>
          <a:prstGeom prst="rect">
            <a:avLst/>
          </a:prstGeom>
          <a:noFill/>
        </p:spPr>
        <p:txBody>
          <a:bodyPr wrap="square">
            <a:spAutoFit/>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Conclusions</a:t>
            </a:r>
            <a:endParaRPr lang="en-US" sz="32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8A885D62-4221-4A21-2EC7-B0F2301C72C0}"/>
              </a:ext>
            </a:extLst>
          </p:cNvPr>
          <p:cNvSpPr txBox="1"/>
          <p:nvPr/>
        </p:nvSpPr>
        <p:spPr>
          <a:xfrm>
            <a:off x="411858" y="1236322"/>
            <a:ext cx="5617028" cy="29854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Both Asari and pipeline are open-source. Feedback welcome, active development</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Asari-GC and Asari-X in 2024</a:t>
            </a:r>
          </a:p>
          <a:p>
            <a:pPr marL="285750" indent="-285750">
              <a:spcAft>
                <a:spcPts val="1200"/>
              </a:spcAft>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Feel free to submit issues and request features via GitHub </a:t>
            </a:r>
            <a:br>
              <a:rPr lang="en-US" sz="2400" dirty="0">
                <a:latin typeface="Lato" panose="020F0502020204030203" pitchFamily="34" charset="0"/>
                <a:ea typeface="Lato" panose="020F0502020204030203" pitchFamily="34" charset="0"/>
                <a:cs typeface="Lato" panose="020F0502020204030203" pitchFamily="34" charset="0"/>
              </a:rPr>
            </a:br>
            <a:r>
              <a:rPr lang="en-US" sz="2400" dirty="0">
                <a:latin typeface="Lato" panose="020F0502020204030203" pitchFamily="34" charset="0"/>
                <a:ea typeface="Lato" panose="020F0502020204030203" pitchFamily="34" charset="0"/>
                <a:cs typeface="Lato" panose="020F0502020204030203" pitchFamily="34" charset="0"/>
              </a:rPr>
              <a:t>or </a:t>
            </a:r>
            <a:r>
              <a:rPr lang="en-US" sz="2400" dirty="0" err="1">
                <a:solidFill>
                  <a:srgbClr val="0070C0"/>
                </a:solidFill>
                <a:latin typeface="Lato" panose="020F0502020204030203" pitchFamily="34" charset="0"/>
                <a:ea typeface="Lato" panose="020F0502020204030203" pitchFamily="34" charset="0"/>
                <a:cs typeface="Lato" panose="020F0502020204030203" pitchFamily="34" charset="0"/>
              </a:rPr>
              <a:t>joshua.mitchell@jax.org</a:t>
            </a:r>
            <a:endParaRPr lang="en-US" sz="24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2642955-81DB-D9BF-FD22-C5B083C5E313}"/>
              </a:ext>
            </a:extLst>
          </p:cNvPr>
          <p:cNvPicPr>
            <a:picLocks noChangeAspect="1"/>
          </p:cNvPicPr>
          <p:nvPr/>
        </p:nvPicPr>
        <p:blipFill>
          <a:blip r:embed="rId3"/>
          <a:stretch>
            <a:fillRect/>
          </a:stretch>
        </p:blipFill>
        <p:spPr>
          <a:xfrm>
            <a:off x="6367244" y="984653"/>
            <a:ext cx="4900270" cy="22387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DBF7E7-0F13-6178-BBB8-030553F24636}"/>
              </a:ext>
            </a:extLst>
          </p:cNvPr>
          <p:cNvPicPr>
            <a:picLocks noChangeAspect="1"/>
          </p:cNvPicPr>
          <p:nvPr/>
        </p:nvPicPr>
        <p:blipFill>
          <a:blip r:embed="rId4"/>
          <a:stretch>
            <a:fillRect/>
          </a:stretch>
        </p:blipFill>
        <p:spPr>
          <a:xfrm>
            <a:off x="6963592" y="3429000"/>
            <a:ext cx="4068661" cy="3068565"/>
          </a:xfrm>
          <a:prstGeom prst="rect">
            <a:avLst/>
          </a:prstGeom>
        </p:spPr>
      </p:pic>
    </p:spTree>
    <p:extLst>
      <p:ext uri="{BB962C8B-B14F-4D97-AF65-F5344CB8AC3E}">
        <p14:creationId xmlns:p14="http://schemas.microsoft.com/office/powerpoint/2010/main" val="3077051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FC5FA13-3B2D-EBF3-BB18-91FAA90BF653}"/>
              </a:ext>
            </a:extLst>
          </p:cNvPr>
          <p:cNvSpPr/>
          <p:nvPr/>
        </p:nvSpPr>
        <p:spPr>
          <a:xfrm>
            <a:off x="1572429" y="2085463"/>
            <a:ext cx="1515520" cy="906290"/>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Calibri" panose="020F0502020204030204"/>
                <a:ea typeface=""/>
                <a:cs typeface=""/>
              </a:rPr>
              <a:t>Asari</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3" name="TextBox 2">
            <a:extLst>
              <a:ext uri="{FF2B5EF4-FFF2-40B4-BE49-F238E27FC236}">
                <a16:creationId xmlns:a16="http://schemas.microsoft.com/office/drawing/2014/main" id="{809BF93E-B687-DC90-471F-68004F628714}"/>
              </a:ext>
            </a:extLst>
          </p:cNvPr>
          <p:cNvSpPr txBox="1"/>
          <p:nvPr/>
        </p:nvSpPr>
        <p:spPr>
          <a:xfrm>
            <a:off x="1482969" y="3061978"/>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Nature Comm 2023</a:t>
            </a:r>
            <a:endParaRPr kumimoji="0" lang="en-US" sz="1200" b="0" i="0" u="none" strike="noStrike" kern="0" cap="none" spc="0" normalizeH="0" baseline="0" noProof="0" dirty="0">
              <a:ln>
                <a:noFill/>
              </a:ln>
              <a:solidFill>
                <a:prstClr val="black"/>
              </a:solidFill>
              <a:effectLst/>
              <a:uLnTx/>
              <a:uFillTx/>
            </a:endParaRPr>
          </a:p>
        </p:txBody>
      </p:sp>
      <p:sp>
        <p:nvSpPr>
          <p:cNvPr id="4" name="Oval 3">
            <a:extLst>
              <a:ext uri="{FF2B5EF4-FFF2-40B4-BE49-F238E27FC236}">
                <a16:creationId xmlns:a16="http://schemas.microsoft.com/office/drawing/2014/main" id="{89149F54-8C40-886E-33D1-867333B90C35}"/>
              </a:ext>
            </a:extLst>
          </p:cNvPr>
          <p:cNvSpPr/>
          <p:nvPr/>
        </p:nvSpPr>
        <p:spPr>
          <a:xfrm>
            <a:off x="5857509" y="4987516"/>
            <a:ext cx="1817253" cy="74682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
                <a:cs typeface=""/>
              </a:rPr>
              <a:t>metDataModel</a:t>
            </a: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5" name="Oval 4">
            <a:extLst>
              <a:ext uri="{FF2B5EF4-FFF2-40B4-BE49-F238E27FC236}">
                <a16:creationId xmlns:a16="http://schemas.microsoft.com/office/drawing/2014/main" id="{378047B5-CD6A-372F-A32E-CA40C0D77DB3}"/>
              </a:ext>
            </a:extLst>
          </p:cNvPr>
          <p:cNvSpPr/>
          <p:nvPr/>
        </p:nvSpPr>
        <p:spPr>
          <a:xfrm>
            <a:off x="3719481" y="4299514"/>
            <a:ext cx="1665173"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mass2chem</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 name="Oval 5">
            <a:extLst>
              <a:ext uri="{FF2B5EF4-FFF2-40B4-BE49-F238E27FC236}">
                <a16:creationId xmlns:a16="http://schemas.microsoft.com/office/drawing/2014/main" id="{F23F2C95-6945-B142-328E-C2F8D01DA811}"/>
              </a:ext>
            </a:extLst>
          </p:cNvPr>
          <p:cNvSpPr/>
          <p:nvPr/>
        </p:nvSpPr>
        <p:spPr>
          <a:xfrm>
            <a:off x="5972051" y="3593741"/>
            <a:ext cx="1588169" cy="86627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
                <a:cs typeface=""/>
              </a:rPr>
              <a:t>JMS</a:t>
            </a:r>
            <a:endParaRPr kumimoji="0" lang="en-US"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7" name="Straight Arrow Connector 6">
            <a:extLst>
              <a:ext uri="{FF2B5EF4-FFF2-40B4-BE49-F238E27FC236}">
                <a16:creationId xmlns:a16="http://schemas.microsoft.com/office/drawing/2014/main" id="{59828420-0343-530E-7E9D-1C8BC6DE230E}"/>
              </a:ext>
            </a:extLst>
          </p:cNvPr>
          <p:cNvCxnSpPr/>
          <p:nvPr/>
        </p:nvCxnSpPr>
        <p:spPr>
          <a:xfrm flipV="1">
            <a:off x="6766135" y="4460015"/>
            <a:ext cx="0" cy="527501"/>
          </a:xfrm>
          <a:prstGeom prst="straightConnector1">
            <a:avLst/>
          </a:prstGeom>
          <a:noFill/>
          <a:ln w="63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020756B-8AF1-3753-BED9-A0BD9106536F}"/>
              </a:ext>
            </a:extLst>
          </p:cNvPr>
          <p:cNvCxnSpPr>
            <a:cxnSpLocks/>
            <a:stCxn id="5" idx="0"/>
            <a:endCxn id="11" idx="4"/>
          </p:cNvCxnSpPr>
          <p:nvPr/>
        </p:nvCxnSpPr>
        <p:spPr>
          <a:xfrm flipH="1" flipV="1">
            <a:off x="4549538" y="3698591"/>
            <a:ext cx="2530" cy="600923"/>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DE89E8FC-FBA3-5C19-4DCA-E61736D21EFB}"/>
              </a:ext>
            </a:extLst>
          </p:cNvPr>
          <p:cNvSpPr txBox="1"/>
          <p:nvPr/>
        </p:nvSpPr>
        <p:spPr>
          <a:xfrm>
            <a:off x="4650126" y="3807582"/>
            <a:ext cx="10080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Annotation</a:t>
            </a:r>
          </a:p>
        </p:txBody>
      </p:sp>
      <p:sp>
        <p:nvSpPr>
          <p:cNvPr id="10" name="TextBox 9">
            <a:extLst>
              <a:ext uri="{FF2B5EF4-FFF2-40B4-BE49-F238E27FC236}">
                <a16:creationId xmlns:a16="http://schemas.microsoft.com/office/drawing/2014/main" id="{CF0F6622-EA0D-A7D9-1B75-CB73C418A3FF}"/>
              </a:ext>
            </a:extLst>
          </p:cNvPr>
          <p:cNvSpPr txBox="1"/>
          <p:nvPr/>
        </p:nvSpPr>
        <p:spPr>
          <a:xfrm>
            <a:off x="6769888" y="4609644"/>
            <a:ext cx="109940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Data models</a:t>
            </a:r>
          </a:p>
        </p:txBody>
      </p:sp>
      <p:sp>
        <p:nvSpPr>
          <p:cNvPr id="11" name="Oval 10">
            <a:extLst>
              <a:ext uri="{FF2B5EF4-FFF2-40B4-BE49-F238E27FC236}">
                <a16:creationId xmlns:a16="http://schemas.microsoft.com/office/drawing/2014/main" id="{7BA05C53-60D9-636E-08CC-FD99C445CEE5}"/>
              </a:ext>
            </a:extLst>
          </p:cNvPr>
          <p:cNvSpPr/>
          <p:nvPr/>
        </p:nvSpPr>
        <p:spPr>
          <a:xfrm>
            <a:off x="3830729" y="2855540"/>
            <a:ext cx="1437617" cy="843051"/>
          </a:xfrm>
          <a:prstGeom prst="ellipse">
            <a:avLst/>
          </a:prstGeom>
          <a:solidFill>
            <a:schemeClr val="accent3">
              <a:lumMod val="75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Khipu</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sp>
        <p:nvSpPr>
          <p:cNvPr id="12" name="Right Arrow 11">
            <a:extLst>
              <a:ext uri="{FF2B5EF4-FFF2-40B4-BE49-F238E27FC236}">
                <a16:creationId xmlns:a16="http://schemas.microsoft.com/office/drawing/2014/main" id="{01E80E35-3E2C-A0BD-0F36-370F62517AAA}"/>
              </a:ext>
            </a:extLst>
          </p:cNvPr>
          <p:cNvSpPr/>
          <p:nvPr/>
        </p:nvSpPr>
        <p:spPr>
          <a:xfrm rot="1053397">
            <a:off x="2946817" y="2896236"/>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9853DBD-9177-202C-9FA1-081C8DF47A85}"/>
              </a:ext>
            </a:extLst>
          </p:cNvPr>
          <p:cNvSpPr/>
          <p:nvPr/>
        </p:nvSpPr>
        <p:spPr>
          <a:xfrm rot="1053397">
            <a:off x="5180708" y="3564629"/>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84B0D3D-FF4F-F47F-51DB-E0CB899339F2}"/>
              </a:ext>
            </a:extLst>
          </p:cNvPr>
          <p:cNvCxnSpPr>
            <a:cxnSpLocks/>
          </p:cNvCxnSpPr>
          <p:nvPr/>
        </p:nvCxnSpPr>
        <p:spPr>
          <a:xfrm flipV="1">
            <a:off x="5399322" y="4255478"/>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4B6DDFE-F602-E8D7-B755-D8D78E40A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963" y="4672383"/>
            <a:ext cx="3145410" cy="1655125"/>
          </a:xfrm>
          <a:prstGeom prst="rect">
            <a:avLst/>
          </a:prstGeom>
        </p:spPr>
      </p:pic>
      <p:sp>
        <p:nvSpPr>
          <p:cNvPr id="16" name="Right Arrow 15">
            <a:extLst>
              <a:ext uri="{FF2B5EF4-FFF2-40B4-BE49-F238E27FC236}">
                <a16:creationId xmlns:a16="http://schemas.microsoft.com/office/drawing/2014/main" id="{8498E664-FF33-B098-CA90-828D99AC1872}"/>
              </a:ext>
            </a:extLst>
          </p:cNvPr>
          <p:cNvSpPr/>
          <p:nvPr/>
        </p:nvSpPr>
        <p:spPr>
          <a:xfrm rot="1053397">
            <a:off x="7553287" y="4275037"/>
            <a:ext cx="922492" cy="148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6F3A19-0986-B98F-906B-02DD2FA09396}"/>
              </a:ext>
            </a:extLst>
          </p:cNvPr>
          <p:cNvCxnSpPr>
            <a:cxnSpLocks/>
          </p:cNvCxnSpPr>
          <p:nvPr/>
        </p:nvCxnSpPr>
        <p:spPr>
          <a:xfrm flipV="1">
            <a:off x="7674762" y="5016250"/>
            <a:ext cx="665416" cy="385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8ABC39-8425-9201-5637-57AAD348E42C}"/>
              </a:ext>
            </a:extLst>
          </p:cNvPr>
          <p:cNvSpPr txBox="1"/>
          <p:nvPr/>
        </p:nvSpPr>
        <p:spPr>
          <a:xfrm>
            <a:off x="9293613" y="4332895"/>
            <a:ext cx="122988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dirty="0">
                <a:latin typeface="+mn-lt"/>
              </a:rPr>
              <a:t>Cloud services</a:t>
            </a:r>
            <a:endParaRPr kumimoji="0" lang="en-US" sz="1400" b="0" i="0" u="none" strike="noStrike" kern="0" cap="none" spc="0" normalizeH="0" baseline="0" noProof="0" dirty="0">
              <a:ln>
                <a:noFill/>
              </a:ln>
              <a:solidFill>
                <a:prstClr val="black"/>
              </a:solidFill>
              <a:effectLst/>
              <a:uLnTx/>
              <a:uFillTx/>
            </a:endParaRPr>
          </a:p>
        </p:txBody>
      </p:sp>
      <p:sp>
        <p:nvSpPr>
          <p:cNvPr id="19" name="Oval 18">
            <a:extLst>
              <a:ext uri="{FF2B5EF4-FFF2-40B4-BE49-F238E27FC236}">
                <a16:creationId xmlns:a16="http://schemas.microsoft.com/office/drawing/2014/main" id="{AEA827FA-E321-0E90-9A36-C750B67FCD40}"/>
              </a:ext>
            </a:extLst>
          </p:cNvPr>
          <p:cNvSpPr/>
          <p:nvPr/>
        </p:nvSpPr>
        <p:spPr>
          <a:xfrm>
            <a:off x="923900" y="4286478"/>
            <a:ext cx="1386164" cy="729772"/>
          </a:xfrm>
          <a:prstGeom prst="ellipse">
            <a:avLst/>
          </a:prstGeom>
          <a:solidFill>
            <a:schemeClr val="bg2">
              <a:lumMod val="90000"/>
            </a:schemeClr>
          </a:soli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
                <a:cs typeface=""/>
              </a:rPr>
              <a:t>Asari-X</a:t>
            </a:r>
            <a:endParaRPr kumimoji="0" lang="en-US" sz="1800" b="0" i="0" u="none" strike="noStrike" kern="0" cap="none" spc="0" normalizeH="0" baseline="0" noProof="0" dirty="0">
              <a:ln>
                <a:noFill/>
              </a:ln>
              <a:solidFill>
                <a:prstClr val="black"/>
              </a:solidFill>
              <a:effectLst/>
              <a:uLnTx/>
              <a:uFillTx/>
              <a:latin typeface="Calibri" panose="020F0502020204030204"/>
              <a:ea typeface=""/>
              <a:cs typeface=""/>
            </a:endParaRPr>
          </a:p>
        </p:txBody>
      </p:sp>
      <p:cxnSp>
        <p:nvCxnSpPr>
          <p:cNvPr id="20" name="Straight Arrow Connector 19">
            <a:extLst>
              <a:ext uri="{FF2B5EF4-FFF2-40B4-BE49-F238E27FC236}">
                <a16:creationId xmlns:a16="http://schemas.microsoft.com/office/drawing/2014/main" id="{8B5EF5C3-F532-9A08-F211-0EA3C93D61D6}"/>
              </a:ext>
            </a:extLst>
          </p:cNvPr>
          <p:cNvCxnSpPr>
            <a:cxnSpLocks/>
          </p:cNvCxnSpPr>
          <p:nvPr/>
        </p:nvCxnSpPr>
        <p:spPr>
          <a:xfrm flipV="1">
            <a:off x="2199185" y="3319909"/>
            <a:ext cx="1546857" cy="1140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E5D566-9EA4-F814-8F84-63A8A1329657}"/>
              </a:ext>
            </a:extLst>
          </p:cNvPr>
          <p:cNvSpPr/>
          <p:nvPr/>
        </p:nvSpPr>
        <p:spPr>
          <a:xfrm>
            <a:off x="5017403" y="1370600"/>
            <a:ext cx="2094669" cy="518548"/>
          </a:xfrm>
          <a:prstGeom prst="ellipse">
            <a:avLst/>
          </a:prstGeom>
          <a:blipFill>
            <a:blip r:embed="rId3"/>
            <a:tile tx="0" ty="0" sx="100000" sy="100000" flip="none" algn="tl"/>
          </a:bli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latin typeface="Calibri" panose="020F0502020204030204"/>
              </a:rPr>
              <a:t>PCPFM</a:t>
            </a: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80EADE6-C119-B581-38D0-6D3556C306F3}"/>
              </a:ext>
            </a:extLst>
          </p:cNvPr>
          <p:cNvCxnSpPr>
            <a:cxnSpLocks/>
          </p:cNvCxnSpPr>
          <p:nvPr/>
        </p:nvCxnSpPr>
        <p:spPr>
          <a:xfrm flipH="1">
            <a:off x="8909538" y="3102359"/>
            <a:ext cx="682644" cy="124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6DD843-A8FB-013B-6742-95725B76CE9D}"/>
              </a:ext>
            </a:extLst>
          </p:cNvPr>
          <p:cNvSpPr txBox="1"/>
          <p:nvPr/>
        </p:nvSpPr>
        <p:spPr>
          <a:xfrm>
            <a:off x="5816936" y="1940844"/>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err="1">
                <a:latin typeface="+mn-lt"/>
              </a:rPr>
              <a:t>PLoS</a:t>
            </a:r>
            <a:r>
              <a:rPr lang="en-US" sz="1200" i="1" dirty="0">
                <a:latin typeface="+mn-lt"/>
              </a:rPr>
              <a:t> Comp Biol 2024</a:t>
            </a:r>
            <a:endParaRPr kumimoji="0" lang="en-US" sz="1200" b="0"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192C6298-5348-28A4-A798-1FFA5421A3A4}"/>
              </a:ext>
            </a:extLst>
          </p:cNvPr>
          <p:cNvSpPr txBox="1"/>
          <p:nvPr/>
        </p:nvSpPr>
        <p:spPr>
          <a:xfrm>
            <a:off x="3656038" y="2565461"/>
            <a:ext cx="17432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i="1" dirty="0">
                <a:latin typeface="+mn-lt"/>
              </a:rPr>
              <a:t>Ana Chem 2023</a:t>
            </a:r>
            <a:endParaRPr kumimoji="0" lang="en-US" sz="1200" b="0" i="0" u="none" strike="noStrike" kern="0" cap="none" spc="0" normalizeH="0" baseline="0" noProof="0" dirty="0">
              <a:ln>
                <a:noFill/>
              </a:ln>
              <a:solidFill>
                <a:prstClr val="black"/>
              </a:solidFill>
              <a:effectLst/>
              <a:uLnTx/>
              <a:uFillTx/>
            </a:endParaRPr>
          </a:p>
        </p:txBody>
      </p:sp>
      <p:sp>
        <p:nvSpPr>
          <p:cNvPr id="26" name="Can 25">
            <a:extLst>
              <a:ext uri="{FF2B5EF4-FFF2-40B4-BE49-F238E27FC236}">
                <a16:creationId xmlns:a16="http://schemas.microsoft.com/office/drawing/2014/main" id="{EDF4FA23-0554-DF56-5904-443CA45C4016}"/>
              </a:ext>
            </a:extLst>
          </p:cNvPr>
          <p:cNvSpPr/>
          <p:nvPr/>
        </p:nvSpPr>
        <p:spPr>
          <a:xfrm>
            <a:off x="8745414" y="2298378"/>
            <a:ext cx="1767667" cy="763600"/>
          </a:xfrm>
          <a:prstGeom prst="can">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Reference metabolomes</a:t>
            </a:r>
          </a:p>
        </p:txBody>
      </p:sp>
      <p:sp>
        <p:nvSpPr>
          <p:cNvPr id="27" name="Right Brace 26">
            <a:extLst>
              <a:ext uri="{FF2B5EF4-FFF2-40B4-BE49-F238E27FC236}">
                <a16:creationId xmlns:a16="http://schemas.microsoft.com/office/drawing/2014/main" id="{D4A2CB5D-F847-478D-C7FC-6DC7DC4AA0CE}"/>
              </a:ext>
            </a:extLst>
          </p:cNvPr>
          <p:cNvSpPr/>
          <p:nvPr/>
        </p:nvSpPr>
        <p:spPr>
          <a:xfrm rot="17334821">
            <a:off x="4989024" y="399691"/>
            <a:ext cx="791259" cy="3971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9271002-9E78-CE71-DBEC-9087F7AD3BCF}"/>
              </a:ext>
            </a:extLst>
          </p:cNvPr>
          <p:cNvSpPr txBox="1"/>
          <p:nvPr/>
        </p:nvSpPr>
        <p:spPr>
          <a:xfrm>
            <a:off x="4141420" y="6334209"/>
            <a:ext cx="3727873" cy="307777"/>
          </a:xfrm>
          <a:prstGeom prst="rect">
            <a:avLst/>
          </a:prstGeom>
          <a:noFill/>
        </p:spPr>
        <p:txBody>
          <a:bodyPr wrap="square">
            <a:spAutoFit/>
          </a:bodyPr>
          <a:lstStyle/>
          <a:p>
            <a:pPr algn="ctr"/>
            <a:r>
              <a:rPr lang="en-US" sz="1400" dirty="0">
                <a:ea typeface="Lato" panose="020F0502020204030203" pitchFamily="34" charset="0"/>
                <a:cs typeface="Lato" panose="020F0502020204030203" pitchFamily="34" charset="0"/>
              </a:rPr>
              <a:t>https://github.com/shuzhao-li-lab</a:t>
            </a:r>
          </a:p>
        </p:txBody>
      </p:sp>
      <p:sp>
        <p:nvSpPr>
          <p:cNvPr id="29" name="Title 1">
            <a:extLst>
              <a:ext uri="{FF2B5EF4-FFF2-40B4-BE49-F238E27FC236}">
                <a16:creationId xmlns:a16="http://schemas.microsoft.com/office/drawing/2014/main" id="{05E15124-E165-4332-CFE5-839F9C290B55}"/>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a:r>
              <a:rPr lang="en-US" sz="3200" dirty="0">
                <a:latin typeface="+mj-lt"/>
              </a:rPr>
              <a:t>The asari suite - Roadmap</a:t>
            </a:r>
          </a:p>
        </p:txBody>
      </p:sp>
    </p:spTree>
    <p:extLst>
      <p:ext uri="{BB962C8B-B14F-4D97-AF65-F5344CB8AC3E}">
        <p14:creationId xmlns:p14="http://schemas.microsoft.com/office/powerpoint/2010/main" val="12547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732428AF-53FC-62D5-D87A-8D075EFB88B6}"/>
              </a:ext>
            </a:extLst>
          </p:cNvPr>
          <p:cNvSpPr>
            <a:spLocks noGrp="1"/>
          </p:cNvSpPr>
          <p:nvPr>
            <p:ph idx="1"/>
          </p:nvPr>
        </p:nvSpPr>
        <p:spPr>
          <a:xfrm>
            <a:off x="3946409" y="1351476"/>
            <a:ext cx="7668231" cy="4596600"/>
          </a:xfrm>
        </p:spPr>
        <p:txBody>
          <a:bodyPr>
            <a:noAutofit/>
          </a:bodyPr>
          <a:lstStyle/>
          <a:p>
            <a:pPr lvl="1">
              <a:buFont typeface="Courier New" panose="02070309020205020404" pitchFamily="49" charset="0"/>
              <a:buChar char="o"/>
            </a:pPr>
            <a:r>
              <a:rPr lang="en-US" sz="2400" dirty="0"/>
              <a:t>Stable isotope tracing for untargeted metabolomics</a:t>
            </a:r>
          </a:p>
          <a:p>
            <a:pPr lvl="1">
              <a:buFont typeface="Courier New" panose="02070309020205020404" pitchFamily="49" charset="0"/>
              <a:buChar char="o"/>
            </a:pPr>
            <a:r>
              <a:rPr lang="en-US" sz="2400" dirty="0" err="1"/>
              <a:t>Chemoselective</a:t>
            </a:r>
            <a:r>
              <a:rPr lang="en-US" sz="2400" dirty="0"/>
              <a:t> labeling for untargeted metabolomics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Reconstruction of biochemical pathways/networks</a:t>
            </a:r>
          </a:p>
          <a:p>
            <a:pPr lvl="1">
              <a:buFont typeface="Courier New" panose="02070309020205020404" pitchFamily="49" charset="0"/>
              <a:buChar char="o"/>
            </a:pPr>
            <a:r>
              <a:rPr lang="en-US" sz="2400" dirty="0" err="1"/>
              <a:t>ImmunoMetabolomics</a:t>
            </a:r>
            <a:r>
              <a:rPr lang="en-US" sz="2400" dirty="0"/>
              <a:t> of vaccines and diseases</a:t>
            </a:r>
          </a:p>
          <a:p>
            <a:pPr lvl="1">
              <a:buFont typeface="Courier New" panose="02070309020205020404" pitchFamily="49" charset="0"/>
              <a:buChar char="o"/>
            </a:pPr>
            <a:endParaRPr lang="en-US" sz="2400" dirty="0"/>
          </a:p>
          <a:p>
            <a:pPr lvl="1">
              <a:buFont typeface="Courier New" panose="02070309020205020404" pitchFamily="49" charset="0"/>
              <a:buChar char="o"/>
            </a:pPr>
            <a:r>
              <a:rPr lang="en-US" sz="2400" dirty="0"/>
              <a:t>The asari suite (processing and annotation)</a:t>
            </a:r>
          </a:p>
          <a:p>
            <a:pPr lvl="1">
              <a:buFont typeface="Courier New" panose="02070309020205020404" pitchFamily="49" charset="0"/>
              <a:buChar char="o"/>
            </a:pPr>
            <a:r>
              <a:rPr lang="en-US" sz="2400" dirty="0"/>
              <a:t>The mummichog suite (data interpretation)</a:t>
            </a:r>
          </a:p>
          <a:p>
            <a:pPr lvl="1">
              <a:buFont typeface="Courier New" panose="02070309020205020404" pitchFamily="49" charset="0"/>
              <a:buChar char="o"/>
            </a:pPr>
            <a:r>
              <a:rPr lang="en-US" sz="2400" dirty="0"/>
              <a:t>The reference metabolomes </a:t>
            </a:r>
          </a:p>
        </p:txBody>
      </p:sp>
      <p:grpSp>
        <p:nvGrpSpPr>
          <p:cNvPr id="33" name="Group 32">
            <a:extLst>
              <a:ext uri="{FF2B5EF4-FFF2-40B4-BE49-F238E27FC236}">
                <a16:creationId xmlns:a16="http://schemas.microsoft.com/office/drawing/2014/main" id="{66A58CE4-AE7C-3F56-ABBE-A13ACD732591}"/>
              </a:ext>
            </a:extLst>
          </p:cNvPr>
          <p:cNvGrpSpPr/>
          <p:nvPr/>
        </p:nvGrpSpPr>
        <p:grpSpPr>
          <a:xfrm>
            <a:off x="4509438" y="1598145"/>
            <a:ext cx="182880" cy="4132683"/>
            <a:chOff x="2627884" y="1536599"/>
            <a:chExt cx="182880" cy="4132683"/>
          </a:xfrm>
        </p:grpSpPr>
        <p:sp>
          <p:nvSpPr>
            <p:cNvPr id="4" name="Oval 3">
              <a:extLst>
                <a:ext uri="{FF2B5EF4-FFF2-40B4-BE49-F238E27FC236}">
                  <a16:creationId xmlns:a16="http://schemas.microsoft.com/office/drawing/2014/main" id="{BA8BCB98-24DE-42B3-44EB-FA9C2B06CACA}"/>
                </a:ext>
              </a:extLst>
            </p:cNvPr>
            <p:cNvSpPr>
              <a:spLocks noChangeAspect="1"/>
            </p:cNvSpPr>
            <p:nvPr/>
          </p:nvSpPr>
          <p:spPr>
            <a:xfrm>
              <a:off x="2627884" y="1536599"/>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42C49F8-5437-E3D9-8260-2043BC2179F1}"/>
                </a:ext>
              </a:extLst>
            </p:cNvPr>
            <p:cNvSpPr/>
            <p:nvPr/>
          </p:nvSpPr>
          <p:spPr>
            <a:xfrm>
              <a:off x="2627884" y="4507818"/>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CCE1BBD3-36C4-24B9-AC7D-4617FEE3F9CF}"/>
                </a:ext>
              </a:extLst>
            </p:cNvPr>
            <p:cNvSpPr/>
            <p:nvPr/>
          </p:nvSpPr>
          <p:spPr>
            <a:xfrm>
              <a:off x="2627884" y="3034308"/>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82E2259-061F-2263-B337-EC712AC1C8F0}"/>
                </a:ext>
              </a:extLst>
            </p:cNvPr>
            <p:cNvSpPr>
              <a:spLocks noChangeAspect="1"/>
            </p:cNvSpPr>
            <p:nvPr/>
          </p:nvSpPr>
          <p:spPr>
            <a:xfrm>
              <a:off x="2627884" y="2026226"/>
              <a:ext cx="182880" cy="182880"/>
            </a:xfrm>
            <a:prstGeom prst="ellipse">
              <a:avLst/>
            </a:prstGeom>
            <a:solidFill>
              <a:schemeClr val="accent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3F0BF80-EE8B-A50F-B0D1-5F2DEC5DC758}"/>
                </a:ext>
              </a:extLst>
            </p:cNvPr>
            <p:cNvSpPr/>
            <p:nvPr/>
          </p:nvSpPr>
          <p:spPr>
            <a:xfrm>
              <a:off x="2627884" y="4996710"/>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B0842BA-3A05-B915-8D64-28463D8AE0E5}"/>
                </a:ext>
              </a:extLst>
            </p:cNvPr>
            <p:cNvSpPr/>
            <p:nvPr/>
          </p:nvSpPr>
          <p:spPr>
            <a:xfrm>
              <a:off x="2627884" y="3522997"/>
              <a:ext cx="182880" cy="182880"/>
            </a:xfrm>
            <a:prstGeom prst="ellipse">
              <a:avLst/>
            </a:prstGeom>
            <a:solidFill>
              <a:srgbClr val="00B05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63D4ECA8-B9A6-DDD9-9AE6-1F9B9782A9D7}"/>
                </a:ext>
              </a:extLst>
            </p:cNvPr>
            <p:cNvSpPr/>
            <p:nvPr/>
          </p:nvSpPr>
          <p:spPr>
            <a:xfrm>
              <a:off x="2627884" y="5486402"/>
              <a:ext cx="182880" cy="182880"/>
            </a:xfrm>
            <a:prstGeom prst="ellipse">
              <a:avLst/>
            </a:prstGeom>
            <a:solidFill>
              <a:schemeClr val="tx2">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Title 1">
            <a:extLst>
              <a:ext uri="{FF2B5EF4-FFF2-40B4-BE49-F238E27FC236}">
                <a16:creationId xmlns:a16="http://schemas.microsoft.com/office/drawing/2014/main" id="{398D49C0-9008-DEF1-98C9-1757BFD5751A}"/>
              </a:ext>
            </a:extLst>
          </p:cNvPr>
          <p:cNvSpPr txBox="1">
            <a:spLocks/>
          </p:cNvSpPr>
          <p:nvPr/>
        </p:nvSpPr>
        <p:spPr>
          <a:xfrm>
            <a:off x="685801" y="15240"/>
            <a:ext cx="10916391" cy="115644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none" baseline="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cmpd="sng">
                  <a:noFill/>
                </a:ln>
                <a:solidFill>
                  <a:prstClr val="black"/>
                </a:solidFill>
                <a:effectLst/>
                <a:uLnTx/>
                <a:uFillTx/>
                <a:latin typeface="Calibri Light" panose="020F0302020204030204"/>
                <a:ea typeface="+mj-ea"/>
                <a:cs typeface="+mj-cs"/>
              </a:rPr>
              <a:t>The Shuzhao Li Lab at Jackson Laboratory for Genomic Medicine</a:t>
            </a:r>
          </a:p>
        </p:txBody>
      </p:sp>
      <p:pic>
        <p:nvPicPr>
          <p:cNvPr id="35" name="Picture 34">
            <a:extLst>
              <a:ext uri="{FF2B5EF4-FFF2-40B4-BE49-F238E27FC236}">
                <a16:creationId xmlns:a16="http://schemas.microsoft.com/office/drawing/2014/main" id="{46D65EA1-D52E-7E1B-A4CC-8D528A44D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5" y="2714027"/>
            <a:ext cx="2978337" cy="2884028"/>
          </a:xfrm>
          <a:prstGeom prst="rect">
            <a:avLst/>
          </a:prstGeom>
        </p:spPr>
      </p:pic>
      <p:pic>
        <p:nvPicPr>
          <p:cNvPr id="36" name="Picture 35">
            <a:extLst>
              <a:ext uri="{FF2B5EF4-FFF2-40B4-BE49-F238E27FC236}">
                <a16:creationId xmlns:a16="http://schemas.microsoft.com/office/drawing/2014/main" id="{68E08D2B-9F02-2725-4CDF-1ECD9FA55EFE}"/>
              </a:ext>
            </a:extLst>
          </p:cNvPr>
          <p:cNvPicPr>
            <a:picLocks noChangeAspect="1"/>
          </p:cNvPicPr>
          <p:nvPr/>
        </p:nvPicPr>
        <p:blipFill>
          <a:blip r:embed="rId4"/>
          <a:stretch>
            <a:fillRect/>
          </a:stretch>
        </p:blipFill>
        <p:spPr>
          <a:xfrm>
            <a:off x="827395" y="1598145"/>
            <a:ext cx="1744744" cy="716127"/>
          </a:xfrm>
          <a:prstGeom prst="rect">
            <a:avLst/>
          </a:prstGeom>
        </p:spPr>
      </p:pic>
    </p:spTree>
    <p:extLst>
      <p:ext uri="{BB962C8B-B14F-4D97-AF65-F5344CB8AC3E}">
        <p14:creationId xmlns:p14="http://schemas.microsoft.com/office/powerpoint/2010/main" val="265863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3CBDAA94-C532-F890-AA5B-60153FC7D3B4}"/>
              </a:ext>
            </a:extLst>
          </p:cNvPr>
          <p:cNvSpPr txBox="1">
            <a:spLocks noGrp="1"/>
          </p:cNvSpPr>
          <p:nvPr>
            <p:ph type="title"/>
          </p:nvPr>
        </p:nvSpPr>
        <p:spPr>
          <a:xfrm>
            <a:off x="473657" y="2567"/>
            <a:ext cx="10954400" cy="763600"/>
          </a:xfrm>
          <a:prstGeom prst="rect">
            <a:avLst/>
          </a:prstGeom>
        </p:spPr>
        <p:txBody>
          <a:bodyPr spcFirstLastPara="1" vert="horz" wrap="square" lIns="121900" tIns="121900" rIns="121900" bIns="121900" rtlCol="0" anchor="t" anchorCtr="0">
            <a:noAutofit/>
          </a:bodyPr>
          <a:lstStyle/>
          <a:p>
            <a:pPr algn="ctr"/>
            <a:r>
              <a:rPr lang="en-US" sz="2667" b="1" dirty="0">
                <a:latin typeface="Lato" panose="020F0502020204030203" pitchFamily="34" charset="0"/>
                <a:ea typeface="Lato" panose="020F0502020204030203" pitchFamily="34" charset="0"/>
                <a:cs typeface="Lato" panose="020F0502020204030203" pitchFamily="34" charset="0"/>
              </a:rPr>
              <a:t>Acknowledgements</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The Jackson Laboratory for Genomic Medicine">
            <a:extLst>
              <a:ext uri="{FF2B5EF4-FFF2-40B4-BE49-F238E27FC236}">
                <a16:creationId xmlns:a16="http://schemas.microsoft.com/office/drawing/2014/main" id="{66D367CE-9761-1314-2452-D8E5ECCD0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684" y="1995385"/>
            <a:ext cx="3499347" cy="197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C4FF18-DDD2-CD80-A3DA-304E963349DC}"/>
              </a:ext>
            </a:extLst>
          </p:cNvPr>
          <p:cNvSpPr txBox="1"/>
          <p:nvPr/>
        </p:nvSpPr>
        <p:spPr>
          <a:xfrm>
            <a:off x="7981640" y="755273"/>
            <a:ext cx="4171699" cy="1077026"/>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The Jackson Laboratory for Genomic Medicine </a:t>
            </a:r>
          </a:p>
          <a:p>
            <a:pPr algn="ctr"/>
            <a:r>
              <a:rPr lang="en-US" sz="2133" dirty="0">
                <a:latin typeface="Lato" panose="020F0502020204030203" pitchFamily="34" charset="0"/>
                <a:ea typeface="Lato" panose="020F0502020204030203" pitchFamily="34" charset="0"/>
                <a:cs typeface="Lato" panose="020F0502020204030203" pitchFamily="34" charset="0"/>
              </a:rPr>
              <a:t>Farmington, CT</a:t>
            </a:r>
          </a:p>
        </p:txBody>
      </p:sp>
      <p:sp>
        <p:nvSpPr>
          <p:cNvPr id="7" name="TextBox 6">
            <a:extLst>
              <a:ext uri="{FF2B5EF4-FFF2-40B4-BE49-F238E27FC236}">
                <a16:creationId xmlns:a16="http://schemas.microsoft.com/office/drawing/2014/main" id="{F1F4AF37-D9B9-0BF8-7DD7-D3B079F9754F}"/>
              </a:ext>
            </a:extLst>
          </p:cNvPr>
          <p:cNvSpPr txBox="1"/>
          <p:nvPr/>
        </p:nvSpPr>
        <p:spPr>
          <a:xfrm>
            <a:off x="136969" y="840970"/>
            <a:ext cx="4778064" cy="2389950"/>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Shuzhao Li Lab</a:t>
            </a:r>
          </a:p>
          <a:p>
            <a:pPr marL="609573"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Joshua Mitchell</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Yuanye</a:t>
            </a:r>
            <a:r>
              <a:rPr lang="en-US" sz="2133" dirty="0">
                <a:latin typeface="Lato" panose="020F0502020204030203" pitchFamily="34" charset="0"/>
                <a:ea typeface="Lato" panose="020F0502020204030203" pitchFamily="34" charset="0"/>
                <a:cs typeface="Lato" panose="020F0502020204030203" pitchFamily="34" charset="0"/>
              </a:rPr>
              <a:t> Chi</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Shujian</a:t>
            </a:r>
            <a:r>
              <a:rPr lang="en-US" sz="2133" dirty="0">
                <a:latin typeface="Lato" panose="020F0502020204030203" pitchFamily="34" charset="0"/>
                <a:ea typeface="Lato" panose="020F0502020204030203" pitchFamily="34" charset="0"/>
                <a:cs typeface="Lato" panose="020F0502020204030203" pitchFamily="34" charset="0"/>
              </a:rPr>
              <a:t> Cheng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Maheshwor</a:t>
            </a:r>
            <a:r>
              <a:rPr lang="en-US" sz="2133" dirty="0">
                <a:latin typeface="Lato" panose="020F0502020204030203" pitchFamily="34" charset="0"/>
                <a:ea typeface="Lato" panose="020F0502020204030203" pitchFamily="34" charset="0"/>
                <a:cs typeface="Lato" panose="020F0502020204030203" pitchFamily="34" charset="0"/>
              </a:rPr>
              <a:t> Thapa</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Minghao</a:t>
            </a:r>
            <a:r>
              <a:rPr lang="en-US" sz="2133" dirty="0">
                <a:latin typeface="Lato" panose="020F0502020204030203" pitchFamily="34" charset="0"/>
                <a:ea typeface="Lato" panose="020F0502020204030203" pitchFamily="34" charset="0"/>
                <a:cs typeface="Lato" panose="020F0502020204030203" pitchFamily="34" charset="0"/>
              </a:rPr>
              <a:t> Gong</a:t>
            </a:r>
          </a:p>
          <a:p>
            <a:pPr marL="609573"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Amnah</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Siddiqa</a:t>
            </a:r>
            <a:r>
              <a:rPr lang="en-US" sz="2133" dirty="0">
                <a:latin typeface="Lato" panose="020F0502020204030203" pitchFamily="34" charset="0"/>
                <a:ea typeface="Lato" panose="020F0502020204030203" pitchFamily="34" charset="0"/>
                <a:cs typeface="Lato" panose="020F0502020204030203" pitchFamily="34" charset="0"/>
              </a:rPr>
              <a:t> (Former)</a:t>
            </a:r>
          </a:p>
        </p:txBody>
      </p:sp>
      <p:sp>
        <p:nvSpPr>
          <p:cNvPr id="9" name="TextBox 8">
            <a:extLst>
              <a:ext uri="{FF2B5EF4-FFF2-40B4-BE49-F238E27FC236}">
                <a16:creationId xmlns:a16="http://schemas.microsoft.com/office/drawing/2014/main" id="{6AB8B6D0-08A7-8BA1-6B5C-13AECE0D8059}"/>
              </a:ext>
            </a:extLst>
          </p:cNvPr>
          <p:cNvSpPr txBox="1"/>
          <p:nvPr/>
        </p:nvSpPr>
        <p:spPr>
          <a:xfrm>
            <a:off x="7916325" y="4153667"/>
            <a:ext cx="4778064" cy="2144498"/>
          </a:xfrm>
          <a:prstGeom prst="rect">
            <a:avLst/>
          </a:prstGeom>
          <a:noFill/>
        </p:spPr>
        <p:txBody>
          <a:bodyPr wrap="square" rtlCol="0">
            <a:spAutoFit/>
          </a:bodyPr>
          <a:lstStyle/>
          <a:p>
            <a:pPr algn="ctr"/>
            <a:r>
              <a:rPr lang="en-US" sz="2667" dirty="0">
                <a:latin typeface="Calibri" panose="020F0502020204030204" pitchFamily="34" charset="0"/>
                <a:cs typeface="Calibri" panose="020F0502020204030204" pitchFamily="34" charset="0"/>
              </a:rPr>
              <a:t>Funding</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UM1HG012651</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R01AI149746 S1 </a:t>
            </a:r>
          </a:p>
          <a:p>
            <a:pPr marL="1066773" lvl="1" indent="-457189">
              <a:buFont typeface="Arial" panose="020B0604020202020204" pitchFamily="34" charset="0"/>
              <a:buChar char="•"/>
            </a:pPr>
            <a:r>
              <a:rPr lang="en-US" sz="2667" dirty="0">
                <a:latin typeface="Calibri" panose="020F0502020204030204" pitchFamily="34" charset="0"/>
                <a:cs typeface="Calibri" panose="020F0502020204030204" pitchFamily="34" charset="0"/>
              </a:rPr>
              <a:t>U01CA235493</a:t>
            </a:r>
          </a:p>
        </p:txBody>
      </p:sp>
      <p:sp>
        <p:nvSpPr>
          <p:cNvPr id="10" name="TextBox 9">
            <a:extLst>
              <a:ext uri="{FF2B5EF4-FFF2-40B4-BE49-F238E27FC236}">
                <a16:creationId xmlns:a16="http://schemas.microsoft.com/office/drawing/2014/main" id="{3D5C78C4-54FE-E535-B967-C1DB02C84685}"/>
              </a:ext>
            </a:extLst>
          </p:cNvPr>
          <p:cNvSpPr txBox="1"/>
          <p:nvPr/>
        </p:nvSpPr>
        <p:spPr>
          <a:xfrm>
            <a:off x="4112996" y="840970"/>
            <a:ext cx="4171700" cy="5344027"/>
          </a:xfrm>
          <a:prstGeom prst="rect">
            <a:avLst/>
          </a:prstGeom>
          <a:noFill/>
        </p:spPr>
        <p:txBody>
          <a:bodyPr wrap="square" rtlCol="0">
            <a:spAutoFit/>
          </a:bodyPr>
          <a:lstStyle/>
          <a:p>
            <a:r>
              <a:rPr lang="en-US" sz="2133" dirty="0">
                <a:latin typeface="Lato" panose="020F0502020204030203" pitchFamily="34" charset="0"/>
                <a:ea typeface="Lato" panose="020F0502020204030203" pitchFamily="34" charset="0"/>
                <a:cs typeface="Lato" panose="020F0502020204030203" pitchFamily="34" charset="0"/>
              </a:rPr>
              <a:t>Other JAX Collaborators</a:t>
            </a:r>
          </a:p>
          <a:p>
            <a:endParaRPr lang="en-US" sz="2133" dirty="0">
              <a:latin typeface="Lato" panose="020F0502020204030203" pitchFamily="34" charset="0"/>
              <a:ea typeface="Lato" panose="020F0502020204030203" pitchFamily="34" charset="0"/>
              <a:cs typeface="Lato" panose="020F0502020204030203" pitchFamily="34" charset="0"/>
            </a:endParaRPr>
          </a:p>
          <a:p>
            <a:r>
              <a:rPr lang="en-US" sz="2133" u="sng" dirty="0">
                <a:latin typeface="Lato" panose="020F0502020204030203" pitchFamily="34" charset="0"/>
                <a:ea typeface="Lato" panose="020F0502020204030203" pitchFamily="34" charset="0"/>
                <a:cs typeface="Lato" panose="020F0502020204030203" pitchFamily="34" charset="0"/>
              </a:rPr>
              <a:t>Robson Lab</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Juliana </a:t>
            </a:r>
            <a:r>
              <a:rPr lang="en-US" sz="2133" dirty="0" err="1">
                <a:latin typeface="Lato" panose="020F0502020204030203" pitchFamily="34" charset="0"/>
                <a:ea typeface="Lato" panose="020F0502020204030203" pitchFamily="34" charset="0"/>
                <a:cs typeface="Lato" panose="020F0502020204030203" pitchFamily="34" charset="0"/>
              </a:rPr>
              <a:t>Alcoforado</a:t>
            </a:r>
            <a:r>
              <a:rPr lang="en-US" sz="2133" dirty="0">
                <a:latin typeface="Lato" panose="020F0502020204030203" pitchFamily="34" charset="0"/>
                <a:ea typeface="Lato" panose="020F0502020204030203" pitchFamily="34" charset="0"/>
                <a:cs typeface="Lato" panose="020F0502020204030203" pitchFamily="34" charset="0"/>
              </a:rPr>
              <a:t> </a:t>
            </a:r>
            <a:r>
              <a:rPr lang="en-US" sz="2133" dirty="0" err="1">
                <a:latin typeface="Lato" panose="020F0502020204030203" pitchFamily="34" charset="0"/>
                <a:ea typeface="Lato" panose="020F0502020204030203" pitchFamily="34" charset="0"/>
                <a:cs typeface="Lato" panose="020F0502020204030203" pitchFamily="34" charset="0"/>
              </a:rPr>
              <a:t>Diniz</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Zukai</a:t>
            </a:r>
            <a:r>
              <a:rPr lang="en-US" sz="2133" dirty="0">
                <a:latin typeface="Lato" panose="020F0502020204030203" pitchFamily="34" charset="0"/>
                <a:ea typeface="Lato" panose="020F0502020204030203" pitchFamily="34" charset="0"/>
                <a:cs typeface="Lato" panose="020F0502020204030203" pitchFamily="34" charset="0"/>
              </a:rPr>
              <a:t> Liu</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Arti </a:t>
            </a:r>
            <a:r>
              <a:rPr lang="en-US" sz="2133" dirty="0" err="1">
                <a:latin typeface="Lato" panose="020F0502020204030203" pitchFamily="34" charset="0"/>
                <a:ea typeface="Lato" panose="020F0502020204030203" pitchFamily="34" charset="0"/>
                <a:cs typeface="Lato" panose="020F0502020204030203" pitchFamily="34" charset="0"/>
              </a:rPr>
              <a:t>Taggar</a:t>
            </a:r>
            <a:endParaRPr lang="en-US" sz="2133" dirty="0">
              <a:latin typeface="Lato" panose="020F0502020204030203" pitchFamily="34" charset="0"/>
              <a:ea typeface="Lato" panose="020F0502020204030203" pitchFamily="34" charset="0"/>
              <a:cs typeface="Lato" panose="020F0502020204030203" pitchFamily="34" charset="0"/>
            </a:endParaRP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Dylan Baker</a:t>
            </a:r>
          </a:p>
          <a:p>
            <a:pPr marL="1066773" lvl="1" indent="-457189">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Anahita Amiri </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152384"/>
            <a:r>
              <a:rPr lang="en-US" sz="2133" u="sng" dirty="0">
                <a:latin typeface="Lato" panose="020F0502020204030203" pitchFamily="34" charset="0"/>
                <a:ea typeface="Lato" panose="020F0502020204030203" pitchFamily="34" charset="0"/>
                <a:cs typeface="Lato" panose="020F0502020204030203" pitchFamily="34" charset="0"/>
              </a:rPr>
              <a:t>Non-Jax Collaborators</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Stephen Barnes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Landon Wilson</a:t>
            </a:r>
          </a:p>
          <a:p>
            <a:pPr marL="495284" indent="-342900">
              <a:buFont typeface="Arial" panose="020B0604020202020204" pitchFamily="34" charset="0"/>
              <a:buChar char="•"/>
            </a:pPr>
            <a:r>
              <a:rPr lang="en-US" sz="2133" dirty="0" err="1">
                <a:latin typeface="Lato" panose="020F0502020204030203" pitchFamily="34" charset="0"/>
                <a:ea typeface="Lato" panose="020F0502020204030203" pitchFamily="34" charset="0"/>
                <a:cs typeface="Lato" panose="020F0502020204030203" pitchFamily="34" charset="0"/>
              </a:rPr>
              <a:t>Jianguo</a:t>
            </a:r>
            <a:r>
              <a:rPr lang="en-US" sz="2133" dirty="0">
                <a:latin typeface="Lato" panose="020F0502020204030203" pitchFamily="34" charset="0"/>
                <a:ea typeface="Lato" panose="020F0502020204030203" pitchFamily="34" charset="0"/>
                <a:cs typeface="Lato" panose="020F0502020204030203" pitchFamily="34" charset="0"/>
              </a:rPr>
              <a:t> (Jeff) Xia </a:t>
            </a:r>
          </a:p>
          <a:p>
            <a:pPr marL="495284" indent="-342900">
              <a:buFont typeface="Arial" panose="020B0604020202020204" pitchFamily="34" charset="0"/>
              <a:buChar char="•"/>
            </a:pPr>
            <a:r>
              <a:rPr lang="en-US" sz="2133" dirty="0">
                <a:latin typeface="Lato" panose="020F0502020204030203" pitchFamily="34" charset="0"/>
                <a:ea typeface="Lato" panose="020F0502020204030203" pitchFamily="34" charset="0"/>
                <a:cs typeface="Lato" panose="020F0502020204030203" pitchFamily="34" charset="0"/>
              </a:rPr>
              <a:t>Lei Xu</a:t>
            </a:r>
          </a:p>
          <a:p>
            <a:pPr marL="152384"/>
            <a:endParaRPr lang="en-US" sz="2133"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724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sp>
        <p:nvSpPr>
          <p:cNvPr id="2" name="TextBox 1">
            <a:extLst>
              <a:ext uri="{FF2B5EF4-FFF2-40B4-BE49-F238E27FC236}">
                <a16:creationId xmlns:a16="http://schemas.microsoft.com/office/drawing/2014/main" id="{6A60C12F-5E1B-0546-BA3B-AEDAF8740EBE}"/>
              </a:ext>
            </a:extLst>
          </p:cNvPr>
          <p:cNvSpPr txBox="1"/>
          <p:nvPr/>
        </p:nvSpPr>
        <p:spPr>
          <a:xfrm>
            <a:off x="1738275" y="1515142"/>
            <a:ext cx="9185887" cy="3856825"/>
          </a:xfrm>
          <a:prstGeom prst="rect">
            <a:avLst/>
          </a:prstGeom>
          <a:noFill/>
        </p:spPr>
        <p:txBody>
          <a:bodyPr wrap="square" rtlCol="0">
            <a:spAutoFit/>
          </a:bodyPr>
          <a:lstStyle/>
          <a:p>
            <a:pPr marL="457200" marR="0" indent="-457200">
              <a:lnSpc>
                <a:spcPct val="150000"/>
              </a:lnSpc>
              <a:spcBef>
                <a:spcPts val="100"/>
              </a:spcBef>
              <a:spcAft>
                <a:spcPts val="100"/>
              </a:spcAft>
              <a:buFont typeface="+mj-lt"/>
              <a:buAutoNum type="alphaLcParenR"/>
            </a:pPr>
            <a:r>
              <a:rPr lang="en-US" sz="2000" b="0" dirty="0">
                <a:effectLst/>
                <a:latin typeface="Arial" panose="020B0604020202020204" pitchFamily="34" charset="0"/>
                <a:ea typeface="Times New Roman" panose="02020603050405020304" pitchFamily="18" charset="0"/>
              </a:rPr>
              <a:t>Install asari command line (with VS Code or Anaconda)</a:t>
            </a:r>
          </a:p>
          <a:p>
            <a:pPr marL="457200" marR="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Download MT02 dataset</a:t>
            </a: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Process MT02:</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process -</a:t>
            </a:r>
            <a:r>
              <a:rPr lang="en-US" sz="2000" b="0" dirty="0" err="1">
                <a:solidFill>
                  <a:srgbClr val="2AA198"/>
                </a:solidFill>
                <a:effectLst/>
                <a:highlight>
                  <a:srgbClr val="FDF6E3"/>
                </a:highlight>
                <a:latin typeface="Menlo" panose="020B0609030804020204" pitchFamily="49" charset="0"/>
              </a:rPr>
              <a:t>i</a:t>
            </a:r>
            <a:r>
              <a:rPr lang="en-US" sz="2000" b="0" dirty="0">
                <a:solidFill>
                  <a:srgbClr val="2AA198"/>
                </a:solidFill>
                <a:effectLst/>
                <a:highlight>
                  <a:srgbClr val="FDF6E3"/>
                </a:highlight>
                <a:latin typeface="Menlo" panose="020B0609030804020204" pitchFamily="49" charset="0"/>
              </a:rPr>
              <a:t> </a:t>
            </a:r>
            <a:r>
              <a:rPr lang="en-US" sz="2000" b="0" dirty="0" err="1">
                <a:solidFill>
                  <a:srgbClr val="2AA198"/>
                </a:solidFill>
                <a:effectLst/>
                <a:highlight>
                  <a:srgbClr val="FDF6E3"/>
                </a:highlight>
                <a:latin typeface="Menlo" panose="020B0609030804020204" pitchFamily="49" charset="0"/>
              </a:rPr>
              <a:t>mydir</a:t>
            </a:r>
            <a:r>
              <a:rPr lang="en-US" sz="2000" b="0" dirty="0">
                <a:solidFill>
                  <a:srgbClr val="2AA198"/>
                </a:solidFill>
                <a:effectLst/>
                <a:highlight>
                  <a:srgbClr val="FDF6E3"/>
                </a:highlight>
                <a:latin typeface="Menlo" panose="020B0609030804020204" pitchFamily="49" charset="0"/>
              </a:rPr>
              <a:t>/MT02</a:t>
            </a:r>
            <a:endParaRPr lang="en-US" sz="2000" b="0" dirty="0">
              <a:solidFill>
                <a:srgbClr val="657B83"/>
              </a:solidFill>
              <a:effectLst/>
              <a:highlight>
                <a:srgbClr val="FDF6E3"/>
              </a:highlight>
              <a:latin typeface="Menlo" panose="020B0609030804020204" pitchFamily="49" charset="0"/>
            </a:endParaRPr>
          </a:p>
          <a:p>
            <a:pPr marL="457200" indent="-457200">
              <a:lnSpc>
                <a:spcPct val="150000"/>
              </a:lnSpc>
              <a:spcBef>
                <a:spcPts val="100"/>
              </a:spcBef>
              <a:spcAft>
                <a:spcPts val="100"/>
              </a:spcAft>
              <a:buFont typeface="+mj-lt"/>
              <a:buAutoNum type="alphaLcParenR"/>
            </a:pPr>
            <a:r>
              <a:rPr lang="en-US" sz="2000" dirty="0">
                <a:latin typeface="Arial" panose="020B0604020202020204" pitchFamily="34" charset="0"/>
                <a:ea typeface="Times New Roman" panose="02020603050405020304" pitchFamily="18" charset="0"/>
              </a:rPr>
              <a:t>Visualize result:</a:t>
            </a:r>
            <a:br>
              <a:rPr lang="en-US" sz="2000" dirty="0">
                <a:latin typeface="Arial" panose="020B0604020202020204" pitchFamily="34" charset="0"/>
                <a:ea typeface="Times New Roman" panose="02020603050405020304" pitchFamily="18" charset="0"/>
              </a:rPr>
            </a:br>
            <a:r>
              <a:rPr lang="en-US" sz="2000" b="0" dirty="0">
                <a:solidFill>
                  <a:srgbClr val="2AA198"/>
                </a:solidFill>
                <a:effectLst/>
                <a:highlight>
                  <a:srgbClr val="FDF6E3"/>
                </a:highlight>
                <a:latin typeface="Menlo" panose="020B0609030804020204" pitchFamily="49" charset="0"/>
              </a:rPr>
              <a:t>asari viz --input </a:t>
            </a:r>
            <a:r>
              <a:rPr lang="en-US" sz="2000" b="0" dirty="0" err="1">
                <a:solidFill>
                  <a:srgbClr val="2AA198"/>
                </a:solidFill>
                <a:effectLst/>
                <a:highlight>
                  <a:srgbClr val="FDF6E3"/>
                </a:highlight>
                <a:latin typeface="Menlo" panose="020B0609030804020204" pitchFamily="49" charset="0"/>
              </a:rPr>
              <a:t>process_result_dir</a:t>
            </a:r>
            <a:endParaRPr lang="en-US" sz="2000" b="0" dirty="0">
              <a:solidFill>
                <a:srgbClr val="657B83"/>
              </a:solidFill>
              <a:effectLst/>
              <a:highlight>
                <a:srgbClr val="FDF6E3"/>
              </a:highlight>
              <a:latin typeface="Menlo" panose="020B0609030804020204" pitchFamily="49"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a:p>
            <a:pPr marL="457200" marR="0" indent="-457200">
              <a:lnSpc>
                <a:spcPct val="150000"/>
              </a:lnSpc>
              <a:spcBef>
                <a:spcPts val="100"/>
              </a:spcBef>
              <a:spcAft>
                <a:spcPts val="100"/>
              </a:spcAft>
              <a:buFont typeface="+mj-lt"/>
              <a:buAutoNum type="alphaLcParenR"/>
            </a:pPr>
            <a:endParaRPr lang="en-US" sz="20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79025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7;p15">
            <a:extLst>
              <a:ext uri="{FF2B5EF4-FFF2-40B4-BE49-F238E27FC236}">
                <a16:creationId xmlns:a16="http://schemas.microsoft.com/office/drawing/2014/main" id="{EB46C79A-A907-581E-8A34-A50A4D4E0E54}"/>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Q and A minutes</a:t>
            </a:r>
            <a:endParaRPr lang="en-US" sz="320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4869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132BA-3501-696A-BF23-F0E2AD4219B0}"/>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D711F49-B2AD-AB21-ADDE-9B988D6E8AD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Metabolomics is the comprehensive measurement of biological chemical space </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F9C12100-ECF1-D5C2-60FB-14E6C099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88" y="1693574"/>
            <a:ext cx="8367006" cy="4754076"/>
          </a:xfrm>
          <a:prstGeom prst="rect">
            <a:avLst/>
          </a:prstGeom>
        </p:spPr>
      </p:pic>
      <p:sp>
        <p:nvSpPr>
          <p:cNvPr id="8" name="Left Bracket 7">
            <a:extLst>
              <a:ext uri="{FF2B5EF4-FFF2-40B4-BE49-F238E27FC236}">
                <a16:creationId xmlns:a16="http://schemas.microsoft.com/office/drawing/2014/main" id="{D53062E1-75EA-2304-C433-E646AFCAAF1E}"/>
              </a:ext>
            </a:extLst>
          </p:cNvPr>
          <p:cNvSpPr/>
          <p:nvPr/>
        </p:nvSpPr>
        <p:spPr>
          <a:xfrm rot="5400000">
            <a:off x="4632959" y="-43298"/>
            <a:ext cx="315310" cy="3333138"/>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DD6B67C-4FDA-433E-A85B-A25D6697BC22}"/>
              </a:ext>
            </a:extLst>
          </p:cNvPr>
          <p:cNvSpPr/>
          <p:nvPr/>
        </p:nvSpPr>
        <p:spPr>
          <a:xfrm rot="5400000">
            <a:off x="8258607" y="90505"/>
            <a:ext cx="315310" cy="3082413"/>
          </a:xfrm>
          <a:prstGeom prst="leftBracket">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4FECCFA-2897-60C8-77AB-385EE0AD8500}"/>
              </a:ext>
            </a:extLst>
          </p:cNvPr>
          <p:cNvSpPr txBox="1"/>
          <p:nvPr/>
        </p:nvSpPr>
        <p:spPr>
          <a:xfrm>
            <a:off x="4048279" y="1117564"/>
            <a:ext cx="1287532" cy="369332"/>
          </a:xfrm>
          <a:prstGeom prst="rect">
            <a:avLst/>
          </a:prstGeom>
          <a:noFill/>
        </p:spPr>
        <p:txBody>
          <a:bodyPr wrap="none" rtlCol="0">
            <a:spAutoFit/>
          </a:bodyPr>
          <a:lstStyle/>
          <a:p>
            <a:r>
              <a:rPr lang="en-US" b="1">
                <a:solidFill>
                  <a:srgbClr val="7030A0"/>
                </a:solidFill>
              </a:rPr>
              <a:t>Gene Space</a:t>
            </a:r>
          </a:p>
        </p:txBody>
      </p:sp>
      <p:sp>
        <p:nvSpPr>
          <p:cNvPr id="12" name="TextBox 11">
            <a:extLst>
              <a:ext uri="{FF2B5EF4-FFF2-40B4-BE49-F238E27FC236}">
                <a16:creationId xmlns:a16="http://schemas.microsoft.com/office/drawing/2014/main" id="{E7CAFB6C-94D2-61B4-0ED9-31EF74FB81C0}"/>
              </a:ext>
            </a:extLst>
          </p:cNvPr>
          <p:cNvSpPr txBox="1"/>
          <p:nvPr/>
        </p:nvSpPr>
        <p:spPr>
          <a:xfrm>
            <a:off x="7595017" y="1117564"/>
            <a:ext cx="1664686" cy="369332"/>
          </a:xfrm>
          <a:prstGeom prst="rect">
            <a:avLst/>
          </a:prstGeom>
          <a:noFill/>
        </p:spPr>
        <p:txBody>
          <a:bodyPr wrap="none" rtlCol="0">
            <a:spAutoFit/>
          </a:bodyPr>
          <a:lstStyle/>
          <a:p>
            <a:r>
              <a:rPr lang="en-US" b="1">
                <a:solidFill>
                  <a:srgbClr val="7030A0"/>
                </a:solidFill>
              </a:rPr>
              <a:t>Chemical Space</a:t>
            </a:r>
            <a:endParaRPr lang="en-US" b="1" dirty="0">
              <a:solidFill>
                <a:srgbClr val="7030A0"/>
              </a:solidFill>
            </a:endParaRPr>
          </a:p>
        </p:txBody>
      </p:sp>
      <p:sp>
        <p:nvSpPr>
          <p:cNvPr id="13" name="Rounded Rectangle 12">
            <a:extLst>
              <a:ext uri="{FF2B5EF4-FFF2-40B4-BE49-F238E27FC236}">
                <a16:creationId xmlns:a16="http://schemas.microsoft.com/office/drawing/2014/main" id="{CFBC04EB-3A4A-A6A0-E0CC-96F02928DD2B}"/>
              </a:ext>
            </a:extLst>
          </p:cNvPr>
          <p:cNvSpPr/>
          <p:nvPr/>
        </p:nvSpPr>
        <p:spPr>
          <a:xfrm rot="16200000">
            <a:off x="-305838" y="3810850"/>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SEQUENCING</a:t>
            </a:r>
          </a:p>
        </p:txBody>
      </p:sp>
      <p:sp>
        <p:nvSpPr>
          <p:cNvPr id="14" name="Rounded Rectangle 13">
            <a:extLst>
              <a:ext uri="{FF2B5EF4-FFF2-40B4-BE49-F238E27FC236}">
                <a16:creationId xmlns:a16="http://schemas.microsoft.com/office/drawing/2014/main" id="{66B80AD4-6072-D793-1719-D3A07003E1C3}"/>
              </a:ext>
            </a:extLst>
          </p:cNvPr>
          <p:cNvSpPr/>
          <p:nvPr/>
        </p:nvSpPr>
        <p:spPr>
          <a:xfrm rot="16200000">
            <a:off x="8621722" y="3810849"/>
            <a:ext cx="4227909" cy="532390"/>
          </a:xfrm>
          <a:prstGeom prst="roundRect">
            <a:avLst/>
          </a:prstGeom>
          <a:solidFill>
            <a:schemeClr val="bg2">
              <a:lumMod val="9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MASS SPECTROMETRY</a:t>
            </a:r>
          </a:p>
        </p:txBody>
      </p:sp>
    </p:spTree>
    <p:extLst>
      <p:ext uri="{BB962C8B-B14F-4D97-AF65-F5344CB8AC3E}">
        <p14:creationId xmlns:p14="http://schemas.microsoft.com/office/powerpoint/2010/main" val="26157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8FB4-3CD8-1D04-4F2D-60C04F718FA2}"/>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7813AB03-8886-43DB-4169-6C6EF99F84E3}"/>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A07B5D03-3425-1D50-2C70-329590FF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sp>
        <p:nvSpPr>
          <p:cNvPr id="4" name="TextBox 3">
            <a:extLst>
              <a:ext uri="{FF2B5EF4-FFF2-40B4-BE49-F238E27FC236}">
                <a16:creationId xmlns:a16="http://schemas.microsoft.com/office/drawing/2014/main" id="{2C98AB60-28F0-B361-82F2-E1FA8A805E7E}"/>
              </a:ext>
            </a:extLst>
          </p:cNvPr>
          <p:cNvSpPr txBox="1"/>
          <p:nvPr/>
        </p:nvSpPr>
        <p:spPr>
          <a:xfrm>
            <a:off x="9291143" y="1253359"/>
            <a:ext cx="2664373" cy="923330"/>
          </a:xfrm>
          <a:prstGeom prst="rect">
            <a:avLst/>
          </a:prstGeom>
          <a:noFill/>
        </p:spPr>
        <p:txBody>
          <a:bodyPr wrap="square" rtlCol="0">
            <a:spAutoFit/>
          </a:bodyPr>
          <a:lstStyle/>
          <a:p>
            <a:r>
              <a:rPr lang="en-US" dirty="0"/>
              <a:t>A single mass spectrum (i.e., scan) of a complex mixture is a lot of data. </a:t>
            </a:r>
          </a:p>
        </p:txBody>
      </p:sp>
      <p:sp>
        <p:nvSpPr>
          <p:cNvPr id="5" name="Rectangle 4">
            <a:extLst>
              <a:ext uri="{FF2B5EF4-FFF2-40B4-BE49-F238E27FC236}">
                <a16:creationId xmlns:a16="http://schemas.microsoft.com/office/drawing/2014/main" id="{CAA37886-401B-EF07-362A-E7F7687EC658}"/>
              </a:ext>
            </a:extLst>
          </p:cNvPr>
          <p:cNvSpPr/>
          <p:nvPr/>
        </p:nvSpPr>
        <p:spPr>
          <a:xfrm>
            <a:off x="1347952" y="730063"/>
            <a:ext cx="559676" cy="1902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46F014F4-50A1-AD09-897E-A84BAC3260BF}"/>
              </a:ext>
            </a:extLst>
          </p:cNvPr>
          <p:cNvCxnSpPr>
            <a:cxnSpLocks/>
            <a:stCxn id="5" idx="2"/>
          </p:cNvCxnSpPr>
          <p:nvPr/>
        </p:nvCxnSpPr>
        <p:spPr>
          <a:xfrm rot="16200000" flipH="1">
            <a:off x="1234674" y="3025956"/>
            <a:ext cx="985345" cy="199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942361-C6B4-B79E-F63F-03D59B948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9" y="3619224"/>
            <a:ext cx="8403994" cy="3014042"/>
          </a:xfrm>
          <a:prstGeom prst="rect">
            <a:avLst/>
          </a:prstGeom>
        </p:spPr>
      </p:pic>
      <p:pic>
        <p:nvPicPr>
          <p:cNvPr id="18" name="Picture 2" descr="keletal formula of arginine">
            <a:extLst>
              <a:ext uri="{FF2B5EF4-FFF2-40B4-BE49-F238E27FC236}">
                <a16:creationId xmlns:a16="http://schemas.microsoft.com/office/drawing/2014/main" id="{E561DF55-BA6A-9856-874E-6B99747E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423" y="3853804"/>
            <a:ext cx="2430770" cy="8811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A2678E7-EA7F-CF15-096A-5F274768E9E6}"/>
              </a:ext>
            </a:extLst>
          </p:cNvPr>
          <p:cNvSpPr txBox="1"/>
          <p:nvPr/>
        </p:nvSpPr>
        <p:spPr>
          <a:xfrm>
            <a:off x="4721557" y="4702826"/>
            <a:ext cx="2350008" cy="400110"/>
          </a:xfrm>
          <a:prstGeom prst="rect">
            <a:avLst/>
          </a:prstGeom>
          <a:noFill/>
        </p:spPr>
        <p:txBody>
          <a:bodyPr wrap="square" rtlCol="0">
            <a:spAutoFit/>
          </a:bodyPr>
          <a:lstStyle/>
          <a:p>
            <a:r>
              <a:rPr lang="nl-NL" sz="2000" dirty="0"/>
              <a:t>C</a:t>
            </a:r>
            <a:r>
              <a:rPr lang="nl-NL" sz="2000" baseline="-25000" dirty="0"/>
              <a:t>6</a:t>
            </a:r>
            <a:r>
              <a:rPr lang="nl-NL" sz="2000" dirty="0"/>
              <a:t>H</a:t>
            </a:r>
            <a:r>
              <a:rPr lang="nl-NL" sz="2000" baseline="-25000" dirty="0"/>
              <a:t>14</a:t>
            </a:r>
            <a:r>
              <a:rPr lang="nl-NL" sz="2000" dirty="0"/>
              <a:t>N</a:t>
            </a:r>
            <a:r>
              <a:rPr lang="nl-NL" sz="2000" baseline="-25000" dirty="0"/>
              <a:t>4</a:t>
            </a:r>
            <a:r>
              <a:rPr lang="nl-NL" sz="2000" dirty="0"/>
              <a:t>O</a:t>
            </a:r>
            <a:r>
              <a:rPr lang="nl-NL" sz="2000" baseline="-25000" dirty="0"/>
              <a:t>2</a:t>
            </a:r>
            <a:endParaRPr lang="en-US" sz="2000" dirty="0"/>
          </a:p>
        </p:txBody>
      </p:sp>
      <p:sp>
        <p:nvSpPr>
          <p:cNvPr id="20" name="TextBox 19">
            <a:extLst>
              <a:ext uri="{FF2B5EF4-FFF2-40B4-BE49-F238E27FC236}">
                <a16:creationId xmlns:a16="http://schemas.microsoft.com/office/drawing/2014/main" id="{4A09F9B2-5670-B809-59D0-1A447EED068A}"/>
              </a:ext>
            </a:extLst>
          </p:cNvPr>
          <p:cNvSpPr txBox="1"/>
          <p:nvPr/>
        </p:nvSpPr>
        <p:spPr>
          <a:xfrm>
            <a:off x="3791955" y="5100013"/>
            <a:ext cx="3567351" cy="400110"/>
          </a:xfrm>
          <a:prstGeom prst="rect">
            <a:avLst/>
          </a:prstGeom>
          <a:noFill/>
        </p:spPr>
        <p:txBody>
          <a:bodyPr wrap="square" rtlCol="0">
            <a:spAutoFit/>
          </a:bodyPr>
          <a:lstStyle/>
          <a:p>
            <a:r>
              <a:rPr lang="en-US" sz="2000" dirty="0"/>
              <a:t>175.1188 ≈ 174.1114 + 1.0078</a:t>
            </a:r>
          </a:p>
        </p:txBody>
      </p:sp>
      <p:sp>
        <p:nvSpPr>
          <p:cNvPr id="21" name="TextBox 20">
            <a:extLst>
              <a:ext uri="{FF2B5EF4-FFF2-40B4-BE49-F238E27FC236}">
                <a16:creationId xmlns:a16="http://schemas.microsoft.com/office/drawing/2014/main" id="{B429F592-702D-1AA6-7254-DF187F3DD325}"/>
              </a:ext>
            </a:extLst>
          </p:cNvPr>
          <p:cNvSpPr txBox="1"/>
          <p:nvPr/>
        </p:nvSpPr>
        <p:spPr>
          <a:xfrm>
            <a:off x="4721557" y="3471222"/>
            <a:ext cx="2350008" cy="400110"/>
          </a:xfrm>
          <a:prstGeom prst="rect">
            <a:avLst/>
          </a:prstGeom>
          <a:noFill/>
        </p:spPr>
        <p:txBody>
          <a:bodyPr wrap="square" rtlCol="0">
            <a:spAutoFit/>
          </a:bodyPr>
          <a:lstStyle/>
          <a:p>
            <a:r>
              <a:rPr lang="nl-NL" sz="2000" dirty="0"/>
              <a:t>Arginine</a:t>
            </a:r>
            <a:endParaRPr lang="en-US" sz="2000" dirty="0"/>
          </a:p>
        </p:txBody>
      </p:sp>
      <p:sp>
        <p:nvSpPr>
          <p:cNvPr id="23" name="Oval 22">
            <a:extLst>
              <a:ext uri="{FF2B5EF4-FFF2-40B4-BE49-F238E27FC236}">
                <a16:creationId xmlns:a16="http://schemas.microsoft.com/office/drawing/2014/main" id="{153D27C6-4C61-5ACD-5601-2D6195C3ECE2}"/>
              </a:ext>
            </a:extLst>
          </p:cNvPr>
          <p:cNvSpPr/>
          <p:nvPr/>
        </p:nvSpPr>
        <p:spPr>
          <a:xfrm>
            <a:off x="1416098" y="3709165"/>
            <a:ext cx="806686" cy="5852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865236-8164-BDA6-33A5-EA545E47E71B}"/>
              </a:ext>
            </a:extLst>
          </p:cNvPr>
          <p:cNvSpPr/>
          <p:nvPr/>
        </p:nvSpPr>
        <p:spPr>
          <a:xfrm>
            <a:off x="8184663" y="6124126"/>
            <a:ext cx="586111" cy="42519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48FF5C-7AAC-A3DF-846D-0FAA0B0D5BD8}"/>
              </a:ext>
            </a:extLst>
          </p:cNvPr>
          <p:cNvSpPr txBox="1"/>
          <p:nvPr/>
        </p:nvSpPr>
        <p:spPr>
          <a:xfrm>
            <a:off x="2099226" y="3425197"/>
            <a:ext cx="2350008" cy="400110"/>
          </a:xfrm>
          <a:prstGeom prst="rect">
            <a:avLst/>
          </a:prstGeom>
          <a:noFill/>
        </p:spPr>
        <p:txBody>
          <a:bodyPr wrap="square" rtlCol="0">
            <a:spAutoFit/>
          </a:bodyPr>
          <a:lstStyle/>
          <a:p>
            <a:r>
              <a:rPr lang="nl-NL" sz="2000" dirty="0"/>
              <a:t>m, [+H</a:t>
            </a:r>
            <a:r>
              <a:rPr lang="nl-NL" sz="2000" baseline="30000" dirty="0"/>
              <a:t>+</a:t>
            </a:r>
            <a:r>
              <a:rPr lang="nl-NL" sz="2000" dirty="0"/>
              <a:t>]</a:t>
            </a:r>
            <a:endParaRPr lang="en-US" sz="2000" dirty="0"/>
          </a:p>
        </p:txBody>
      </p:sp>
      <p:sp>
        <p:nvSpPr>
          <p:cNvPr id="26" name="TextBox 25">
            <a:extLst>
              <a:ext uri="{FF2B5EF4-FFF2-40B4-BE49-F238E27FC236}">
                <a16:creationId xmlns:a16="http://schemas.microsoft.com/office/drawing/2014/main" id="{F3F986DF-48DA-30A7-A772-2091C4FF7E3B}"/>
              </a:ext>
            </a:extLst>
          </p:cNvPr>
          <p:cNvSpPr txBox="1"/>
          <p:nvPr/>
        </p:nvSpPr>
        <p:spPr>
          <a:xfrm>
            <a:off x="7914105" y="5605679"/>
            <a:ext cx="2350008" cy="400110"/>
          </a:xfrm>
          <a:prstGeom prst="rect">
            <a:avLst/>
          </a:prstGeom>
          <a:noFill/>
        </p:spPr>
        <p:txBody>
          <a:bodyPr wrap="square" rtlCol="0">
            <a:spAutoFit/>
          </a:bodyPr>
          <a:lstStyle/>
          <a:p>
            <a:r>
              <a:rPr lang="nl-NL" sz="2000" dirty="0"/>
              <a:t>m+</a:t>
            </a:r>
            <a:r>
              <a:rPr lang="nl-NL" sz="2000" baseline="30000" dirty="0"/>
              <a:t>13</a:t>
            </a:r>
            <a:r>
              <a:rPr lang="nl-NL" sz="2000" dirty="0"/>
              <a:t>C</a:t>
            </a:r>
            <a:r>
              <a:rPr lang="nl-NL" sz="2000" baseline="-25000" dirty="0"/>
              <a:t>1</a:t>
            </a:r>
            <a:r>
              <a:rPr lang="nl-NL" sz="2000" dirty="0"/>
              <a:t>, [+H</a:t>
            </a:r>
            <a:r>
              <a:rPr lang="nl-NL" sz="2000" baseline="30000" dirty="0"/>
              <a:t>+</a:t>
            </a:r>
            <a:r>
              <a:rPr lang="nl-NL" sz="2000" dirty="0"/>
              <a:t>]</a:t>
            </a:r>
            <a:endParaRPr lang="en-US" sz="2000" dirty="0"/>
          </a:p>
        </p:txBody>
      </p:sp>
      <p:sp>
        <p:nvSpPr>
          <p:cNvPr id="27" name="TextBox 26">
            <a:extLst>
              <a:ext uri="{FF2B5EF4-FFF2-40B4-BE49-F238E27FC236}">
                <a16:creationId xmlns:a16="http://schemas.microsoft.com/office/drawing/2014/main" id="{8185D99E-9CAB-F6DF-E21E-814006E54581}"/>
              </a:ext>
            </a:extLst>
          </p:cNvPr>
          <p:cNvSpPr txBox="1"/>
          <p:nvPr/>
        </p:nvSpPr>
        <p:spPr>
          <a:xfrm>
            <a:off x="9527627" y="4387581"/>
            <a:ext cx="2664373" cy="1477328"/>
          </a:xfrm>
          <a:prstGeom prst="rect">
            <a:avLst/>
          </a:prstGeom>
          <a:noFill/>
        </p:spPr>
        <p:txBody>
          <a:bodyPr wrap="square" rtlCol="0">
            <a:spAutoFit/>
          </a:bodyPr>
          <a:lstStyle/>
          <a:p>
            <a:r>
              <a:rPr lang="en-US" dirty="0"/>
              <a:t>Each scan is a composition of spectra for many compounds, including different adducted forms, </a:t>
            </a:r>
            <a:r>
              <a:rPr lang="en-US" dirty="0" err="1"/>
              <a:t>isotopologues</a:t>
            </a:r>
            <a:r>
              <a:rPr lang="en-US" dirty="0"/>
              <a:t>, etc.</a:t>
            </a:r>
          </a:p>
        </p:txBody>
      </p:sp>
    </p:spTree>
    <p:extLst>
      <p:ext uri="{BB962C8B-B14F-4D97-AF65-F5344CB8AC3E}">
        <p14:creationId xmlns:p14="http://schemas.microsoft.com/office/powerpoint/2010/main" val="2678728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BD50C-182B-6494-AA48-91062746E97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196E505E-0549-1A03-7CCC-AAA8C65E61B9}"/>
              </a:ext>
            </a:extLst>
          </p:cNvPr>
          <p:cNvSpPr txBox="1">
            <a:spLocks/>
          </p:cNvSpPr>
          <p:nvPr/>
        </p:nvSpPr>
        <p:spPr>
          <a:xfrm>
            <a:off x="2151940" y="-33537"/>
            <a:ext cx="8249303"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67" b="1" dirty="0">
                <a:latin typeface="Lato" panose="020F0502020204030203" pitchFamily="34" charset="0"/>
                <a:ea typeface="Lato" panose="020F0502020204030203" pitchFamily="34" charset="0"/>
                <a:cs typeface="Lato" panose="020F0502020204030203" pitchFamily="34" charset="0"/>
              </a:rPr>
              <a:t>Advantages and challenges of Mass Spectrometry</a:t>
            </a:r>
            <a:endParaRPr lang="en-US" sz="2667"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650B4B18-CA4A-6D49-B430-9D56A2E7D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22" y="730063"/>
            <a:ext cx="8770741" cy="2303669"/>
          </a:xfrm>
          <a:prstGeom prst="rect">
            <a:avLst/>
          </a:prstGeom>
        </p:spPr>
      </p:pic>
      <p:pic>
        <p:nvPicPr>
          <p:cNvPr id="2" name="Picture 1">
            <a:extLst>
              <a:ext uri="{FF2B5EF4-FFF2-40B4-BE49-F238E27FC236}">
                <a16:creationId xmlns:a16="http://schemas.microsoft.com/office/drawing/2014/main" id="{4E3E7E24-1119-FFD1-0BDC-A4A1B653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2" y="1024854"/>
            <a:ext cx="8770741" cy="2303669"/>
          </a:xfrm>
          <a:prstGeom prst="rect">
            <a:avLst/>
          </a:prstGeom>
        </p:spPr>
      </p:pic>
      <p:pic>
        <p:nvPicPr>
          <p:cNvPr id="5" name="Picture 4">
            <a:extLst>
              <a:ext uri="{FF2B5EF4-FFF2-40B4-BE49-F238E27FC236}">
                <a16:creationId xmlns:a16="http://schemas.microsoft.com/office/drawing/2014/main" id="{9D392086-1B4D-4854-AD24-AAD824BF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 y="1379077"/>
            <a:ext cx="8770741" cy="2303669"/>
          </a:xfrm>
          <a:prstGeom prst="rect">
            <a:avLst/>
          </a:prstGeom>
        </p:spPr>
      </p:pic>
      <p:pic>
        <p:nvPicPr>
          <p:cNvPr id="7" name="Picture 6">
            <a:extLst>
              <a:ext uri="{FF2B5EF4-FFF2-40B4-BE49-F238E27FC236}">
                <a16:creationId xmlns:a16="http://schemas.microsoft.com/office/drawing/2014/main" id="{0597AD5D-2629-E764-3E87-F3F6B49F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608" y="1777883"/>
            <a:ext cx="8770741" cy="2303669"/>
          </a:xfrm>
          <a:prstGeom prst="rect">
            <a:avLst/>
          </a:prstGeom>
        </p:spPr>
      </p:pic>
      <p:pic>
        <p:nvPicPr>
          <p:cNvPr id="8" name="Picture 7">
            <a:extLst>
              <a:ext uri="{FF2B5EF4-FFF2-40B4-BE49-F238E27FC236}">
                <a16:creationId xmlns:a16="http://schemas.microsoft.com/office/drawing/2014/main" id="{9A180423-40E6-CED7-6DC6-938937D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91" y="2176689"/>
            <a:ext cx="8770741" cy="2303669"/>
          </a:xfrm>
          <a:prstGeom prst="rect">
            <a:avLst/>
          </a:prstGeom>
        </p:spPr>
      </p:pic>
      <p:pic>
        <p:nvPicPr>
          <p:cNvPr id="9" name="Picture 8">
            <a:extLst>
              <a:ext uri="{FF2B5EF4-FFF2-40B4-BE49-F238E27FC236}">
                <a16:creationId xmlns:a16="http://schemas.microsoft.com/office/drawing/2014/main" id="{2AAE41ED-7947-5B54-4029-ED8DA803C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174" y="2530911"/>
            <a:ext cx="8770741" cy="2303669"/>
          </a:xfrm>
          <a:prstGeom prst="rect">
            <a:avLst/>
          </a:prstGeom>
        </p:spPr>
      </p:pic>
      <p:pic>
        <p:nvPicPr>
          <p:cNvPr id="10" name="Picture 9">
            <a:extLst>
              <a:ext uri="{FF2B5EF4-FFF2-40B4-BE49-F238E27FC236}">
                <a16:creationId xmlns:a16="http://schemas.microsoft.com/office/drawing/2014/main" id="{4222A306-11D4-5507-D225-6DFED918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57" y="2994946"/>
            <a:ext cx="8770741" cy="2303669"/>
          </a:xfrm>
          <a:prstGeom prst="rect">
            <a:avLst/>
          </a:prstGeom>
        </p:spPr>
      </p:pic>
      <p:sp>
        <p:nvSpPr>
          <p:cNvPr id="13" name="TextBox 12">
            <a:extLst>
              <a:ext uri="{FF2B5EF4-FFF2-40B4-BE49-F238E27FC236}">
                <a16:creationId xmlns:a16="http://schemas.microsoft.com/office/drawing/2014/main" id="{B90EFB2B-DB62-0A65-EEAB-F3F02B002A8E}"/>
              </a:ext>
            </a:extLst>
          </p:cNvPr>
          <p:cNvSpPr txBox="1"/>
          <p:nvPr/>
        </p:nvSpPr>
        <p:spPr>
          <a:xfrm>
            <a:off x="323194" y="4555998"/>
            <a:ext cx="2364827" cy="646331"/>
          </a:xfrm>
          <a:prstGeom prst="rect">
            <a:avLst/>
          </a:prstGeom>
          <a:noFill/>
        </p:spPr>
        <p:txBody>
          <a:bodyPr wrap="square" rtlCol="0">
            <a:spAutoFit/>
          </a:bodyPr>
          <a:lstStyle/>
          <a:p>
            <a:pPr algn="ctr"/>
            <a:r>
              <a:rPr lang="en-US" dirty="0"/>
              <a:t>Chromatographic Retention Time</a:t>
            </a:r>
          </a:p>
        </p:txBody>
      </p:sp>
      <p:pic>
        <p:nvPicPr>
          <p:cNvPr id="15" name="Picture 14">
            <a:extLst>
              <a:ext uri="{FF2B5EF4-FFF2-40B4-BE49-F238E27FC236}">
                <a16:creationId xmlns:a16="http://schemas.microsoft.com/office/drawing/2014/main" id="{839CEA69-48B6-F859-FF09-73AEBDA25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740" y="3328523"/>
            <a:ext cx="8770741" cy="2303669"/>
          </a:xfrm>
          <a:prstGeom prst="rect">
            <a:avLst/>
          </a:prstGeom>
        </p:spPr>
      </p:pic>
      <p:cxnSp>
        <p:nvCxnSpPr>
          <p:cNvPr id="12" name="Straight Arrow Connector 11">
            <a:extLst>
              <a:ext uri="{FF2B5EF4-FFF2-40B4-BE49-F238E27FC236}">
                <a16:creationId xmlns:a16="http://schemas.microsoft.com/office/drawing/2014/main" id="{8C9078D1-0D99-52D0-8FD5-476369C8F9B3}"/>
              </a:ext>
            </a:extLst>
          </p:cNvPr>
          <p:cNvCxnSpPr>
            <a:cxnSpLocks/>
          </p:cNvCxnSpPr>
          <p:nvPr/>
        </p:nvCxnSpPr>
        <p:spPr>
          <a:xfrm>
            <a:off x="236483" y="2853559"/>
            <a:ext cx="4329120" cy="3350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D3DF4-C239-9862-BFB5-0FCFBB40CBE1}"/>
              </a:ext>
            </a:extLst>
          </p:cNvPr>
          <p:cNvSpPr txBox="1"/>
          <p:nvPr/>
        </p:nvSpPr>
        <p:spPr>
          <a:xfrm>
            <a:off x="4812120" y="5560434"/>
            <a:ext cx="7382843" cy="923330"/>
          </a:xfrm>
          <a:prstGeom prst="rect">
            <a:avLst/>
          </a:prstGeom>
          <a:noFill/>
        </p:spPr>
        <p:txBody>
          <a:bodyPr wrap="square" rtlCol="0">
            <a:spAutoFit/>
          </a:bodyPr>
          <a:lstStyle/>
          <a:p>
            <a:pPr algn="ctr"/>
            <a:r>
              <a:rPr lang="en-US" dirty="0"/>
              <a:t>Additionally, most experiments couple chromatography to mass spectrometry meaning multiple spectra for each sample. Data becomes complex quickly.</a:t>
            </a:r>
          </a:p>
        </p:txBody>
      </p:sp>
    </p:spTree>
    <p:extLst>
      <p:ext uri="{BB962C8B-B14F-4D97-AF65-F5344CB8AC3E}">
        <p14:creationId xmlns:p14="http://schemas.microsoft.com/office/powerpoint/2010/main" val="2233806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8">
            <a:extLst>
              <a:ext uri="{FF2B5EF4-FFF2-40B4-BE49-F238E27FC236}">
                <a16:creationId xmlns:a16="http://schemas.microsoft.com/office/drawing/2014/main" id="{8BB02167-53D8-FCFF-4EA0-EAD43C2AA413}"/>
              </a:ext>
            </a:extLst>
          </p:cNvPr>
          <p:cNvGraphicFramePr>
            <a:graphicFrameLocks noGrp="1"/>
          </p:cNvGraphicFramePr>
          <p:nvPr/>
        </p:nvGraphicFramePr>
        <p:xfrm>
          <a:off x="3563322" y="2254418"/>
          <a:ext cx="3044475" cy="1737360"/>
        </p:xfrm>
        <a:graphic>
          <a:graphicData uri="http://schemas.openxmlformats.org/drawingml/2006/table">
            <a:tbl>
              <a:tblPr firstRow="1" bandRow="1"/>
              <a:tblGrid>
                <a:gridCol w="932120">
                  <a:extLst>
                    <a:ext uri="{9D8B030D-6E8A-4147-A177-3AD203B41FA5}">
                      <a16:colId xmlns:a16="http://schemas.microsoft.com/office/drawing/2014/main" val="1777078673"/>
                    </a:ext>
                  </a:extLst>
                </a:gridCol>
                <a:gridCol w="595030">
                  <a:extLst>
                    <a:ext uri="{9D8B030D-6E8A-4147-A177-3AD203B41FA5}">
                      <a16:colId xmlns:a16="http://schemas.microsoft.com/office/drawing/2014/main" val="238787769"/>
                    </a:ext>
                  </a:extLst>
                </a:gridCol>
                <a:gridCol w="892543">
                  <a:extLst>
                    <a:ext uri="{9D8B030D-6E8A-4147-A177-3AD203B41FA5}">
                      <a16:colId xmlns:a16="http://schemas.microsoft.com/office/drawing/2014/main" val="500315818"/>
                    </a:ext>
                  </a:extLst>
                </a:gridCol>
                <a:gridCol w="624782">
                  <a:extLst>
                    <a:ext uri="{9D8B030D-6E8A-4147-A177-3AD203B41FA5}">
                      <a16:colId xmlns:a16="http://schemas.microsoft.com/office/drawing/2014/main" val="863876267"/>
                    </a:ext>
                  </a:extLst>
                </a:gridCol>
              </a:tblGrid>
              <a:tr h="280671">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a:solidFill>
                            <a:schemeClr val="tx1"/>
                          </a:solidFill>
                        </a:rPr>
                        <a:t>m/z</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bg1"/>
                          </a:solidFill>
                          <a:latin typeface="Calibri" panose="020F0502020204030204"/>
                        </a:defRPr>
                      </a:lvl1pPr>
                      <a:lvl2pPr marL="457200" algn="l" defTabSz="457200" rtl="0" eaLnBrk="1" latinLnBrk="0" hangingPunct="1">
                        <a:defRPr sz="1800" b="1" kern="1200">
                          <a:solidFill>
                            <a:schemeClr val="bg1"/>
                          </a:solidFill>
                          <a:latin typeface="Calibri" panose="020F0502020204030204"/>
                        </a:defRPr>
                      </a:lvl2pPr>
                      <a:lvl3pPr marL="914400" algn="l" defTabSz="457200" rtl="0" eaLnBrk="1" latinLnBrk="0" hangingPunct="1">
                        <a:defRPr sz="1800" b="1" kern="1200">
                          <a:solidFill>
                            <a:schemeClr val="bg1"/>
                          </a:solidFill>
                          <a:latin typeface="Calibri" panose="020F0502020204030204"/>
                        </a:defRPr>
                      </a:lvl3pPr>
                      <a:lvl4pPr marL="1371600" algn="l" defTabSz="457200" rtl="0" eaLnBrk="1" latinLnBrk="0" hangingPunct="1">
                        <a:defRPr sz="1800" b="1" kern="1200">
                          <a:solidFill>
                            <a:schemeClr val="bg1"/>
                          </a:solidFill>
                          <a:latin typeface="Calibri" panose="020F0502020204030204"/>
                        </a:defRPr>
                      </a:lvl4pPr>
                      <a:lvl5pPr marL="1828800" algn="l" defTabSz="457200" rtl="0" eaLnBrk="1" latinLnBrk="0" hangingPunct="1">
                        <a:defRPr sz="1800" b="1" kern="1200">
                          <a:solidFill>
                            <a:schemeClr val="bg1"/>
                          </a:solidFill>
                          <a:latin typeface="Calibri" panose="020F0502020204030204"/>
                        </a:defRPr>
                      </a:lvl5pPr>
                      <a:lvl6pPr marL="2286000" algn="l" defTabSz="457200" rtl="0" eaLnBrk="1" latinLnBrk="0" hangingPunct="1">
                        <a:defRPr sz="1800" b="1" kern="1200">
                          <a:solidFill>
                            <a:schemeClr val="bg1"/>
                          </a:solidFill>
                          <a:latin typeface="Calibri" panose="020F0502020204030204"/>
                        </a:defRPr>
                      </a:lvl6pPr>
                      <a:lvl7pPr marL="2743200" algn="l" defTabSz="457200" rtl="0" eaLnBrk="1" latinLnBrk="0" hangingPunct="1">
                        <a:defRPr sz="1800" b="1" kern="1200">
                          <a:solidFill>
                            <a:schemeClr val="bg1"/>
                          </a:solidFill>
                          <a:latin typeface="Calibri" panose="020F0502020204030204"/>
                        </a:defRPr>
                      </a:lvl7pPr>
                      <a:lvl8pPr marL="3200400" algn="l" defTabSz="457200" rtl="0" eaLnBrk="1" latinLnBrk="0" hangingPunct="1">
                        <a:defRPr sz="1800" b="1" kern="1200">
                          <a:solidFill>
                            <a:schemeClr val="bg1"/>
                          </a:solidFill>
                          <a:latin typeface="Calibri" panose="020F0502020204030204"/>
                        </a:defRPr>
                      </a:lvl8pPr>
                      <a:lvl9pPr marL="3657600" algn="l" defTabSz="457200" rtl="0" eaLnBrk="1" latinLnBrk="0" hangingPunct="1">
                        <a:defRPr sz="1800" b="1" kern="1200">
                          <a:solidFill>
                            <a:schemeClr val="bg1"/>
                          </a:solidFill>
                          <a:latin typeface="Calibri" panose="020F0502020204030204"/>
                        </a:defRPr>
                      </a:lvl9pPr>
                    </a:lstStyle>
                    <a:p>
                      <a:r>
                        <a:rPr lang="en-US" sz="1600" dirty="0" err="1">
                          <a:solidFill>
                            <a:schemeClr val="tx1"/>
                          </a:solidFill>
                        </a:rPr>
                        <a:t>rtime</a:t>
                      </a:r>
                      <a:endParaRPr lang="en-US" sz="1600" dirty="0">
                        <a:solidFill>
                          <a:schemeClr val="tx1"/>
                        </a:solidFill>
                      </a:endParaRP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459268"/>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760.5857</a:t>
                      </a:r>
                    </a:p>
                  </a:txBody>
                  <a:tcPr marL="45720" marR="0" marB="0">
                    <a:lnL w="6350" cap="flat" cmpd="sng" algn="ctr">
                      <a:noFill/>
                      <a:prstDash val="solid"/>
                      <a:miter lim="800000"/>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760.5807</a:t>
                      </a:r>
                    </a:p>
                  </a:txBody>
                  <a:tcPr marL="45720" marR="0" marB="0">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68</a:t>
                      </a:r>
                    </a:p>
                  </a:txBody>
                  <a:tcPr marL="45720" marR="0" marB="0">
                    <a:lnL>
                      <a:noFill/>
                    </a:lnL>
                    <a:lnR w="6350" cap="flat" cmpd="sng" algn="ctr">
                      <a:noFill/>
                      <a:prstDash val="solid"/>
                      <a:miter lim="800000"/>
                    </a:lnR>
                    <a:lnT w="12700" cap="flat" cmpd="sng" algn="ctr">
                      <a:solidFill>
                        <a:sysClr val="windowText" lastClr="0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7861621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760.5833</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05422725"/>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760.5815</a:t>
                      </a:r>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67</a:t>
                      </a:r>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760.5826</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22805279"/>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760.5837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72</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87371002"/>
                  </a:ext>
                </a:extLst>
              </a:tr>
              <a:tr h="28067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600" dirty="0"/>
                    </a:p>
                  </a:txBody>
                  <a:tcPr marL="45720" marR="0" marB="0">
                    <a:lnL>
                      <a:noFill/>
                    </a:lnL>
                    <a:lnR w="12700" cap="flat" cmpd="sng" algn="ctr">
                      <a:solidFill>
                        <a:sysClr val="windowText" lastClr="0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760.5847</a:t>
                      </a:r>
                    </a:p>
                  </a:txBody>
                  <a:tcPr marL="45720" marR="0" marB="0">
                    <a:lnL w="12700" cap="flat" cmpd="sng" algn="ctr">
                      <a:solidFill>
                        <a:sysClr val="windowText" lastClr="000000"/>
                      </a:solid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r>
                        <a:rPr lang="en-US" sz="1600" dirty="0"/>
                        <a:t>73</a:t>
                      </a:r>
                    </a:p>
                  </a:txBody>
                  <a:tcPr marL="45720" marR="0"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32261836"/>
                  </a:ext>
                </a:extLst>
              </a:tr>
            </a:tbl>
          </a:graphicData>
        </a:graphic>
      </p:graphicFrame>
      <p:sp>
        <p:nvSpPr>
          <p:cNvPr id="30" name="TextBox 29">
            <a:extLst>
              <a:ext uri="{FF2B5EF4-FFF2-40B4-BE49-F238E27FC236}">
                <a16:creationId xmlns:a16="http://schemas.microsoft.com/office/drawing/2014/main" id="{C4487C9D-3BA2-E451-93B7-98A84516390F}"/>
              </a:ext>
            </a:extLst>
          </p:cNvPr>
          <p:cNvSpPr txBox="1"/>
          <p:nvPr/>
        </p:nvSpPr>
        <p:spPr>
          <a:xfrm>
            <a:off x="2559934" y="1858019"/>
            <a:ext cx="3586892" cy="420564"/>
          </a:xfrm>
          <a:prstGeom prst="rect">
            <a:avLst/>
          </a:prstGeom>
          <a:noFill/>
        </p:spPr>
        <p:txBody>
          <a:bodyPr wrap="square" rtlCol="0">
            <a:spAutoFit/>
          </a:bodyPr>
          <a:lstStyle/>
          <a:p>
            <a:pPr algn="ctr"/>
            <a:r>
              <a:rPr lang="en-US" sz="2133" dirty="0">
                <a:latin typeface="Lato" panose="020F0502020204030203" pitchFamily="34" charset="0"/>
                <a:ea typeface="Lato" panose="020F0502020204030203" pitchFamily="34" charset="0"/>
                <a:cs typeface="Lato" panose="020F0502020204030203" pitchFamily="34" charset="0"/>
              </a:rPr>
              <a:t>XCMS</a:t>
            </a:r>
          </a:p>
        </p:txBody>
      </p:sp>
      <p:sp>
        <p:nvSpPr>
          <p:cNvPr id="31" name="TextBox 30">
            <a:extLst>
              <a:ext uri="{FF2B5EF4-FFF2-40B4-BE49-F238E27FC236}">
                <a16:creationId xmlns:a16="http://schemas.microsoft.com/office/drawing/2014/main" id="{AA817CA4-F730-52EF-49E8-77F0B705A1CB}"/>
              </a:ext>
            </a:extLst>
          </p:cNvPr>
          <p:cNvSpPr txBox="1"/>
          <p:nvPr/>
        </p:nvSpPr>
        <p:spPr>
          <a:xfrm>
            <a:off x="4005723" y="1845937"/>
            <a:ext cx="3586892" cy="420564"/>
          </a:xfrm>
          <a:prstGeom prst="rect">
            <a:avLst/>
          </a:prstGeom>
          <a:noFill/>
        </p:spPr>
        <p:txBody>
          <a:bodyPr wrap="square" rtlCol="0">
            <a:spAutoFit/>
          </a:bodyPr>
          <a:lstStyle/>
          <a:p>
            <a:pPr algn="ctr"/>
            <a:r>
              <a:rPr lang="en-US" sz="2133" dirty="0" err="1">
                <a:latin typeface="Lato" panose="020F0502020204030203" pitchFamily="34" charset="0"/>
                <a:ea typeface="Lato" panose="020F0502020204030203" pitchFamily="34" charset="0"/>
                <a:cs typeface="Lato" panose="020F0502020204030203" pitchFamily="34" charset="0"/>
              </a:rPr>
              <a:t>MZmine</a:t>
            </a:r>
            <a:endParaRPr lang="en-US" sz="2133" dirty="0">
              <a:latin typeface="Lato" panose="020F0502020204030203" pitchFamily="34" charset="0"/>
              <a:ea typeface="Lato" panose="020F0502020204030203" pitchFamily="34" charset="0"/>
              <a:cs typeface="Lato" panose="020F0502020204030203" pitchFamily="34" charset="0"/>
            </a:endParaRPr>
          </a:p>
        </p:txBody>
      </p:sp>
      <p:sp>
        <p:nvSpPr>
          <p:cNvPr id="2" name="Google Shape;697;p15">
            <a:extLst>
              <a:ext uri="{FF2B5EF4-FFF2-40B4-BE49-F238E27FC236}">
                <a16:creationId xmlns:a16="http://schemas.microsoft.com/office/drawing/2014/main" id="{0C0C9E1C-CC1B-F3D9-272B-52C193898A1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Falsely resolved features due to poor correspondence</a:t>
            </a:r>
          </a:p>
        </p:txBody>
      </p:sp>
    </p:spTree>
    <p:extLst>
      <p:ext uri="{BB962C8B-B14F-4D97-AF65-F5344CB8AC3E}">
        <p14:creationId xmlns:p14="http://schemas.microsoft.com/office/powerpoint/2010/main" val="3684214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F5892A-AEDA-497D-5A2D-6C2BC90884EE}"/>
              </a:ext>
            </a:extLst>
          </p:cNvPr>
          <p:cNvPicPr>
            <a:picLocks noChangeAspect="1"/>
          </p:cNvPicPr>
          <p:nvPr/>
        </p:nvPicPr>
        <p:blipFill>
          <a:blip r:embed="rId2"/>
          <a:stretch>
            <a:fillRect/>
          </a:stretch>
        </p:blipFill>
        <p:spPr>
          <a:xfrm>
            <a:off x="3492500" y="1826233"/>
            <a:ext cx="5207000" cy="4178300"/>
          </a:xfrm>
          <a:prstGeom prst="rect">
            <a:avLst/>
          </a:prstGeom>
        </p:spPr>
      </p:pic>
      <p:sp>
        <p:nvSpPr>
          <p:cNvPr id="21" name="Google Shape;697;p15">
            <a:extLst>
              <a:ext uri="{FF2B5EF4-FFF2-40B4-BE49-F238E27FC236}">
                <a16:creationId xmlns:a16="http://schemas.microsoft.com/office/drawing/2014/main" id="{F870ED41-8B54-3C3A-0ECA-CD7DCF62D10E}"/>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100"/>
              </a:spcBef>
              <a:spcAft>
                <a:spcPts val="100"/>
              </a:spcAft>
            </a:pPr>
            <a:r>
              <a:rPr lang="en-US" sz="3200" dirty="0" err="1">
                <a:solidFill>
                  <a:srgbClr val="0070C0"/>
                </a:solidFill>
                <a:latin typeface="Arial" panose="020B0604020202020204" pitchFamily="34" charset="0"/>
                <a:ea typeface="Times New Roman" panose="02020603050405020304" pitchFamily="18" charset="0"/>
              </a:rPr>
              <a:t>mSelectivity</a:t>
            </a:r>
            <a:r>
              <a:rPr lang="en-US" sz="3200" dirty="0">
                <a:solidFill>
                  <a:srgbClr val="0070C0"/>
                </a:solidFill>
                <a:latin typeface="Arial" panose="020B0604020202020204" pitchFamily="34" charset="0"/>
                <a:ea typeface="Times New Roman" panose="02020603050405020304" pitchFamily="18" charset="0"/>
              </a:rPr>
              <a:t>: how well features’ m/z resolved</a:t>
            </a:r>
            <a:endParaRPr lang="en-US" sz="3200" b="0" dirty="0">
              <a:solidFill>
                <a:srgbClr val="0070C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042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97;p15">
            <a:extLst>
              <a:ext uri="{FF2B5EF4-FFF2-40B4-BE49-F238E27FC236}">
                <a16:creationId xmlns:a16="http://schemas.microsoft.com/office/drawing/2014/main" id="{D430CE59-617E-8338-BDAF-3B8DD47F81FB}"/>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marR="0" indent="-457200">
              <a:lnSpc>
                <a:spcPct val="150000"/>
              </a:lnSpc>
              <a:spcBef>
                <a:spcPts val="100"/>
              </a:spcBef>
              <a:spcAft>
                <a:spcPts val="100"/>
              </a:spcAft>
              <a:buFont typeface="+mj-lt"/>
              <a:buAutoNum type="arabicParenR"/>
            </a:pPr>
            <a:r>
              <a:rPr lang="en-US" sz="3200" b="0" dirty="0">
                <a:solidFill>
                  <a:srgbClr val="0070C0"/>
                </a:solidFill>
                <a:effectLst/>
                <a:latin typeface="Arial" panose="020B0604020202020204" pitchFamily="34" charset="0"/>
                <a:ea typeface="Times New Roman" panose="02020603050405020304" pitchFamily="18" charset="0"/>
              </a:rPr>
              <a:t>Hand-on exercise using asari CLI (10 minutes)</a:t>
            </a:r>
          </a:p>
        </p:txBody>
      </p:sp>
      <p:pic>
        <p:nvPicPr>
          <p:cNvPr id="6" name="Picture 5" descr="A screenshot of a computer&#10;&#10;Description automatically generated">
            <a:extLst>
              <a:ext uri="{FF2B5EF4-FFF2-40B4-BE49-F238E27FC236}">
                <a16:creationId xmlns:a16="http://schemas.microsoft.com/office/drawing/2014/main" id="{D4FAAAA2-5210-2AE1-CA30-0EA29400A61E}"/>
              </a:ext>
            </a:extLst>
          </p:cNvPr>
          <p:cNvPicPr>
            <a:picLocks noChangeAspect="1"/>
          </p:cNvPicPr>
          <p:nvPr/>
        </p:nvPicPr>
        <p:blipFill>
          <a:blip r:embed="rId2"/>
          <a:stretch>
            <a:fillRect/>
          </a:stretch>
        </p:blipFill>
        <p:spPr>
          <a:xfrm>
            <a:off x="2106805" y="1420239"/>
            <a:ext cx="5682659" cy="4644382"/>
          </a:xfrm>
          <a:prstGeom prst="rect">
            <a:avLst/>
          </a:prstGeom>
        </p:spPr>
      </p:pic>
      <p:sp>
        <p:nvSpPr>
          <p:cNvPr id="7" name="TextBox 6">
            <a:extLst>
              <a:ext uri="{FF2B5EF4-FFF2-40B4-BE49-F238E27FC236}">
                <a16:creationId xmlns:a16="http://schemas.microsoft.com/office/drawing/2014/main" id="{9A2A9E6D-9585-B2E3-B8CB-3BE797CFBDD7}"/>
              </a:ext>
            </a:extLst>
          </p:cNvPr>
          <p:cNvSpPr txBox="1"/>
          <p:nvPr/>
        </p:nvSpPr>
        <p:spPr>
          <a:xfrm>
            <a:off x="8307422" y="1631472"/>
            <a:ext cx="1969344" cy="461665"/>
          </a:xfrm>
          <a:prstGeom prst="rect">
            <a:avLst/>
          </a:prstGeom>
          <a:noFill/>
        </p:spPr>
        <p:txBody>
          <a:bodyPr wrap="square">
            <a:spAutoFit/>
          </a:bodyPr>
          <a:lstStyle/>
          <a:p>
            <a:r>
              <a:rPr lang="en-US" sz="2400" dirty="0"/>
              <a:t>Live Demo</a:t>
            </a:r>
          </a:p>
        </p:txBody>
      </p:sp>
    </p:spTree>
    <p:extLst>
      <p:ext uri="{BB962C8B-B14F-4D97-AF65-F5344CB8AC3E}">
        <p14:creationId xmlns:p14="http://schemas.microsoft.com/office/powerpoint/2010/main" val="249384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1C7A-F996-CA5A-FE56-544F8FCA0D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EECD36-F7AC-F580-23F7-5C7EC23F0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2108601"/>
            <a:ext cx="2229594" cy="585612"/>
          </a:xfrm>
          <a:prstGeom prst="rect">
            <a:avLst/>
          </a:prstGeom>
        </p:spPr>
      </p:pic>
      <p:pic>
        <p:nvPicPr>
          <p:cNvPr id="11" name="Picture 10">
            <a:extLst>
              <a:ext uri="{FF2B5EF4-FFF2-40B4-BE49-F238E27FC236}">
                <a16:creationId xmlns:a16="http://schemas.microsoft.com/office/drawing/2014/main" id="{EABCF7BB-983F-FBCF-73FF-C88BB436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2261001"/>
            <a:ext cx="2229594" cy="585612"/>
          </a:xfrm>
          <a:prstGeom prst="rect">
            <a:avLst/>
          </a:prstGeom>
        </p:spPr>
      </p:pic>
      <p:pic>
        <p:nvPicPr>
          <p:cNvPr id="14" name="Picture 13">
            <a:extLst>
              <a:ext uri="{FF2B5EF4-FFF2-40B4-BE49-F238E27FC236}">
                <a16:creationId xmlns:a16="http://schemas.microsoft.com/office/drawing/2014/main" id="{3250B1EB-1147-18AF-B8FB-2FB2E1F9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2413401"/>
            <a:ext cx="2229594" cy="585612"/>
          </a:xfrm>
          <a:prstGeom prst="rect">
            <a:avLst/>
          </a:prstGeom>
        </p:spPr>
      </p:pic>
      <p:pic>
        <p:nvPicPr>
          <p:cNvPr id="17" name="Picture 16">
            <a:extLst>
              <a:ext uri="{FF2B5EF4-FFF2-40B4-BE49-F238E27FC236}">
                <a16:creationId xmlns:a16="http://schemas.microsoft.com/office/drawing/2014/main" id="{926E0284-B74A-FE16-FF2B-F3FA7380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2565801"/>
            <a:ext cx="2229594" cy="585612"/>
          </a:xfrm>
          <a:prstGeom prst="rect">
            <a:avLst/>
          </a:prstGeom>
        </p:spPr>
      </p:pic>
      <p:pic>
        <p:nvPicPr>
          <p:cNvPr id="18" name="Picture 17">
            <a:extLst>
              <a:ext uri="{FF2B5EF4-FFF2-40B4-BE49-F238E27FC236}">
                <a16:creationId xmlns:a16="http://schemas.microsoft.com/office/drawing/2014/main" id="{E0D3FACD-266C-FC72-6A8D-260AF1F5C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2718201"/>
            <a:ext cx="2229594" cy="585612"/>
          </a:xfrm>
          <a:prstGeom prst="rect">
            <a:avLst/>
          </a:prstGeom>
        </p:spPr>
      </p:pic>
      <p:sp>
        <p:nvSpPr>
          <p:cNvPr id="19" name="Right Arrow 18">
            <a:extLst>
              <a:ext uri="{FF2B5EF4-FFF2-40B4-BE49-F238E27FC236}">
                <a16:creationId xmlns:a16="http://schemas.microsoft.com/office/drawing/2014/main" id="{D48DBA7C-4059-4A88-C7E0-1EA4CE2CE204}"/>
              </a:ext>
            </a:extLst>
          </p:cNvPr>
          <p:cNvSpPr/>
          <p:nvPr/>
        </p:nvSpPr>
        <p:spPr>
          <a:xfrm>
            <a:off x="6929564" y="3295750"/>
            <a:ext cx="1016875" cy="59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F67FB59-A4E7-827A-792F-87A9C9EC5198}"/>
              </a:ext>
            </a:extLst>
          </p:cNvPr>
          <p:cNvSpPr txBox="1"/>
          <p:nvPr/>
        </p:nvSpPr>
        <p:spPr>
          <a:xfrm>
            <a:off x="6766478" y="2686150"/>
            <a:ext cx="1329734" cy="646331"/>
          </a:xfrm>
          <a:prstGeom prst="rect">
            <a:avLst/>
          </a:prstGeom>
          <a:noFill/>
        </p:spPr>
        <p:txBody>
          <a:bodyPr wrap="square" rtlCol="0">
            <a:spAutoFit/>
          </a:bodyPr>
          <a:lstStyle/>
          <a:p>
            <a:pPr algn="ctr"/>
            <a:r>
              <a:rPr lang="en-US" dirty="0"/>
              <a:t>Pre-Processing</a:t>
            </a:r>
          </a:p>
        </p:txBody>
      </p:sp>
      <p:pic>
        <p:nvPicPr>
          <p:cNvPr id="21" name="Picture 20">
            <a:extLst>
              <a:ext uri="{FF2B5EF4-FFF2-40B4-BE49-F238E27FC236}">
                <a16:creationId xmlns:a16="http://schemas.microsoft.com/office/drawing/2014/main" id="{FB84E8D8-E685-7C6D-F9C9-9D4431F77433}"/>
              </a:ext>
            </a:extLst>
          </p:cNvPr>
          <p:cNvPicPr>
            <a:picLocks noChangeAspect="1"/>
          </p:cNvPicPr>
          <p:nvPr/>
        </p:nvPicPr>
        <p:blipFill>
          <a:blip r:embed="rId4"/>
          <a:stretch>
            <a:fillRect/>
          </a:stretch>
        </p:blipFill>
        <p:spPr>
          <a:xfrm>
            <a:off x="8470859" y="2137223"/>
            <a:ext cx="2855221" cy="2769257"/>
          </a:xfrm>
          <a:prstGeom prst="rect">
            <a:avLst/>
          </a:prstGeom>
        </p:spPr>
      </p:pic>
      <p:pic>
        <p:nvPicPr>
          <p:cNvPr id="23" name="Picture 22">
            <a:extLst>
              <a:ext uri="{FF2B5EF4-FFF2-40B4-BE49-F238E27FC236}">
                <a16:creationId xmlns:a16="http://schemas.microsoft.com/office/drawing/2014/main" id="{256796B9-24B0-71C6-01FE-50723F17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92" y="2123952"/>
            <a:ext cx="2229594" cy="585612"/>
          </a:xfrm>
          <a:prstGeom prst="rect">
            <a:avLst/>
          </a:prstGeom>
        </p:spPr>
      </p:pic>
      <p:pic>
        <p:nvPicPr>
          <p:cNvPr id="24" name="Picture 23">
            <a:extLst>
              <a:ext uri="{FF2B5EF4-FFF2-40B4-BE49-F238E27FC236}">
                <a16:creationId xmlns:a16="http://schemas.microsoft.com/office/drawing/2014/main" id="{446181CA-C22D-FF95-C3B0-C5D71201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692" y="2276352"/>
            <a:ext cx="2229594" cy="585612"/>
          </a:xfrm>
          <a:prstGeom prst="rect">
            <a:avLst/>
          </a:prstGeom>
        </p:spPr>
      </p:pic>
      <p:pic>
        <p:nvPicPr>
          <p:cNvPr id="25" name="Picture 24">
            <a:extLst>
              <a:ext uri="{FF2B5EF4-FFF2-40B4-BE49-F238E27FC236}">
                <a16:creationId xmlns:a16="http://schemas.microsoft.com/office/drawing/2014/main" id="{0B125ECF-B9A9-9FEC-CCB5-9D41642E8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92" y="2428752"/>
            <a:ext cx="2229594" cy="585612"/>
          </a:xfrm>
          <a:prstGeom prst="rect">
            <a:avLst/>
          </a:prstGeom>
        </p:spPr>
      </p:pic>
      <p:pic>
        <p:nvPicPr>
          <p:cNvPr id="26" name="Picture 25">
            <a:extLst>
              <a:ext uri="{FF2B5EF4-FFF2-40B4-BE49-F238E27FC236}">
                <a16:creationId xmlns:a16="http://schemas.microsoft.com/office/drawing/2014/main" id="{A23318F0-48B7-78C7-0043-DAF9BA3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92" y="2581152"/>
            <a:ext cx="2229594" cy="585612"/>
          </a:xfrm>
          <a:prstGeom prst="rect">
            <a:avLst/>
          </a:prstGeom>
        </p:spPr>
      </p:pic>
      <p:pic>
        <p:nvPicPr>
          <p:cNvPr id="27" name="Picture 26">
            <a:extLst>
              <a:ext uri="{FF2B5EF4-FFF2-40B4-BE49-F238E27FC236}">
                <a16:creationId xmlns:a16="http://schemas.microsoft.com/office/drawing/2014/main" id="{EED56EC3-E5FE-D058-D407-50798B12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92" y="2733552"/>
            <a:ext cx="2229594" cy="585612"/>
          </a:xfrm>
          <a:prstGeom prst="rect">
            <a:avLst/>
          </a:prstGeom>
        </p:spPr>
      </p:pic>
      <p:pic>
        <p:nvPicPr>
          <p:cNvPr id="28" name="Picture 27">
            <a:extLst>
              <a:ext uri="{FF2B5EF4-FFF2-40B4-BE49-F238E27FC236}">
                <a16:creationId xmlns:a16="http://schemas.microsoft.com/office/drawing/2014/main" id="{4E381009-2DB6-ABAF-1120-B03112F8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9" y="3499623"/>
            <a:ext cx="2229594" cy="585612"/>
          </a:xfrm>
          <a:prstGeom prst="rect">
            <a:avLst/>
          </a:prstGeom>
        </p:spPr>
      </p:pic>
      <p:pic>
        <p:nvPicPr>
          <p:cNvPr id="29" name="Picture 28">
            <a:extLst>
              <a:ext uri="{FF2B5EF4-FFF2-40B4-BE49-F238E27FC236}">
                <a16:creationId xmlns:a16="http://schemas.microsoft.com/office/drawing/2014/main" id="{0F07C02C-FAD0-604D-E518-111E121A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29" y="3652023"/>
            <a:ext cx="2229594" cy="585612"/>
          </a:xfrm>
          <a:prstGeom prst="rect">
            <a:avLst/>
          </a:prstGeom>
        </p:spPr>
      </p:pic>
      <p:pic>
        <p:nvPicPr>
          <p:cNvPr id="30" name="Picture 29">
            <a:extLst>
              <a:ext uri="{FF2B5EF4-FFF2-40B4-BE49-F238E27FC236}">
                <a16:creationId xmlns:a16="http://schemas.microsoft.com/office/drawing/2014/main" id="{09B554EF-3FAB-BBC0-06DD-6044DA91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29" y="3804423"/>
            <a:ext cx="2229594" cy="585612"/>
          </a:xfrm>
          <a:prstGeom prst="rect">
            <a:avLst/>
          </a:prstGeom>
        </p:spPr>
      </p:pic>
      <p:pic>
        <p:nvPicPr>
          <p:cNvPr id="31" name="Picture 30">
            <a:extLst>
              <a:ext uri="{FF2B5EF4-FFF2-40B4-BE49-F238E27FC236}">
                <a16:creationId xmlns:a16="http://schemas.microsoft.com/office/drawing/2014/main" id="{13775AB4-8328-D616-FB44-AA297F595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29" y="3956823"/>
            <a:ext cx="2229594" cy="585612"/>
          </a:xfrm>
          <a:prstGeom prst="rect">
            <a:avLst/>
          </a:prstGeom>
        </p:spPr>
      </p:pic>
      <p:pic>
        <p:nvPicPr>
          <p:cNvPr id="32" name="Picture 31">
            <a:extLst>
              <a:ext uri="{FF2B5EF4-FFF2-40B4-BE49-F238E27FC236}">
                <a16:creationId xmlns:a16="http://schemas.microsoft.com/office/drawing/2014/main" id="{A6B870DD-286B-8EE4-E72C-317C2F854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29" y="4109223"/>
            <a:ext cx="2229594" cy="585612"/>
          </a:xfrm>
          <a:prstGeom prst="rect">
            <a:avLst/>
          </a:prstGeom>
        </p:spPr>
      </p:pic>
      <p:pic>
        <p:nvPicPr>
          <p:cNvPr id="33" name="Picture 32">
            <a:extLst>
              <a:ext uri="{FF2B5EF4-FFF2-40B4-BE49-F238E27FC236}">
                <a16:creationId xmlns:a16="http://schemas.microsoft.com/office/drawing/2014/main" id="{AD7DDFD0-55BC-4CEC-32DE-4CC7FA00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24" y="3498387"/>
            <a:ext cx="2229594" cy="585612"/>
          </a:xfrm>
          <a:prstGeom prst="rect">
            <a:avLst/>
          </a:prstGeom>
        </p:spPr>
      </p:pic>
      <p:pic>
        <p:nvPicPr>
          <p:cNvPr id="34" name="Picture 33">
            <a:extLst>
              <a:ext uri="{FF2B5EF4-FFF2-40B4-BE49-F238E27FC236}">
                <a16:creationId xmlns:a16="http://schemas.microsoft.com/office/drawing/2014/main" id="{B687DB02-F3A7-A5A8-F0D1-F1F129C1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24" y="3650787"/>
            <a:ext cx="2229594" cy="585612"/>
          </a:xfrm>
          <a:prstGeom prst="rect">
            <a:avLst/>
          </a:prstGeom>
        </p:spPr>
      </p:pic>
      <p:pic>
        <p:nvPicPr>
          <p:cNvPr id="35" name="Picture 34">
            <a:extLst>
              <a:ext uri="{FF2B5EF4-FFF2-40B4-BE49-F238E27FC236}">
                <a16:creationId xmlns:a16="http://schemas.microsoft.com/office/drawing/2014/main" id="{BAB33141-9FAF-A968-BB70-0B448592C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24" y="3803187"/>
            <a:ext cx="2229594" cy="585612"/>
          </a:xfrm>
          <a:prstGeom prst="rect">
            <a:avLst/>
          </a:prstGeom>
        </p:spPr>
      </p:pic>
      <p:pic>
        <p:nvPicPr>
          <p:cNvPr id="36" name="Picture 35">
            <a:extLst>
              <a:ext uri="{FF2B5EF4-FFF2-40B4-BE49-F238E27FC236}">
                <a16:creationId xmlns:a16="http://schemas.microsoft.com/office/drawing/2014/main" id="{A91ACEE2-8A94-90B7-2AC7-8C41A34E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24" y="3955587"/>
            <a:ext cx="2229594" cy="585612"/>
          </a:xfrm>
          <a:prstGeom prst="rect">
            <a:avLst/>
          </a:prstGeom>
        </p:spPr>
      </p:pic>
      <p:pic>
        <p:nvPicPr>
          <p:cNvPr id="37" name="Picture 36">
            <a:extLst>
              <a:ext uri="{FF2B5EF4-FFF2-40B4-BE49-F238E27FC236}">
                <a16:creationId xmlns:a16="http://schemas.microsoft.com/office/drawing/2014/main" id="{967AA3D1-0719-6104-D1B3-C247884EB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724" y="4107987"/>
            <a:ext cx="2229594" cy="585612"/>
          </a:xfrm>
          <a:prstGeom prst="rect">
            <a:avLst/>
          </a:prstGeom>
        </p:spPr>
      </p:pic>
      <p:sp>
        <p:nvSpPr>
          <p:cNvPr id="38" name="TextBox 37">
            <a:extLst>
              <a:ext uri="{FF2B5EF4-FFF2-40B4-BE49-F238E27FC236}">
                <a16:creationId xmlns:a16="http://schemas.microsoft.com/office/drawing/2014/main" id="{F9ECE35D-ABC6-79A2-0C3E-4A2230F7276F}"/>
              </a:ext>
            </a:extLst>
          </p:cNvPr>
          <p:cNvSpPr txBox="1"/>
          <p:nvPr/>
        </p:nvSpPr>
        <p:spPr>
          <a:xfrm>
            <a:off x="1464709" y="1776631"/>
            <a:ext cx="1329734" cy="369332"/>
          </a:xfrm>
          <a:prstGeom prst="rect">
            <a:avLst/>
          </a:prstGeom>
          <a:noFill/>
        </p:spPr>
        <p:txBody>
          <a:bodyPr wrap="square" rtlCol="0">
            <a:spAutoFit/>
          </a:bodyPr>
          <a:lstStyle/>
          <a:p>
            <a:pPr algn="ctr"/>
            <a:r>
              <a:rPr lang="en-US" dirty="0"/>
              <a:t>Sample 1</a:t>
            </a:r>
          </a:p>
        </p:txBody>
      </p:sp>
      <p:sp>
        <p:nvSpPr>
          <p:cNvPr id="39" name="TextBox 38">
            <a:extLst>
              <a:ext uri="{FF2B5EF4-FFF2-40B4-BE49-F238E27FC236}">
                <a16:creationId xmlns:a16="http://schemas.microsoft.com/office/drawing/2014/main" id="{38621A91-39D6-8B4A-88D4-B9896AFE6BC6}"/>
              </a:ext>
            </a:extLst>
          </p:cNvPr>
          <p:cNvSpPr txBox="1"/>
          <p:nvPr/>
        </p:nvSpPr>
        <p:spPr>
          <a:xfrm>
            <a:off x="4428977" y="1834281"/>
            <a:ext cx="1329734" cy="369332"/>
          </a:xfrm>
          <a:prstGeom prst="rect">
            <a:avLst/>
          </a:prstGeom>
          <a:noFill/>
        </p:spPr>
        <p:txBody>
          <a:bodyPr wrap="square" rtlCol="0">
            <a:spAutoFit/>
          </a:bodyPr>
          <a:lstStyle/>
          <a:p>
            <a:pPr algn="ctr"/>
            <a:r>
              <a:rPr lang="en-US" dirty="0"/>
              <a:t>Sample 2</a:t>
            </a:r>
          </a:p>
        </p:txBody>
      </p:sp>
      <p:sp>
        <p:nvSpPr>
          <p:cNvPr id="40" name="TextBox 39">
            <a:extLst>
              <a:ext uri="{FF2B5EF4-FFF2-40B4-BE49-F238E27FC236}">
                <a16:creationId xmlns:a16="http://schemas.microsoft.com/office/drawing/2014/main" id="{18193373-DA3C-1F17-9311-25344C5C3B96}"/>
              </a:ext>
            </a:extLst>
          </p:cNvPr>
          <p:cNvSpPr txBox="1"/>
          <p:nvPr/>
        </p:nvSpPr>
        <p:spPr>
          <a:xfrm>
            <a:off x="1464709" y="3521852"/>
            <a:ext cx="1329734" cy="369332"/>
          </a:xfrm>
          <a:prstGeom prst="rect">
            <a:avLst/>
          </a:prstGeom>
          <a:noFill/>
        </p:spPr>
        <p:txBody>
          <a:bodyPr wrap="square" rtlCol="0">
            <a:spAutoFit/>
          </a:bodyPr>
          <a:lstStyle/>
          <a:p>
            <a:pPr algn="ctr"/>
            <a:r>
              <a:rPr lang="en-US"/>
              <a:t>Sample 3</a:t>
            </a:r>
            <a:endParaRPr lang="en-US" dirty="0"/>
          </a:p>
        </p:txBody>
      </p:sp>
      <p:sp>
        <p:nvSpPr>
          <p:cNvPr id="41" name="TextBox 40">
            <a:extLst>
              <a:ext uri="{FF2B5EF4-FFF2-40B4-BE49-F238E27FC236}">
                <a16:creationId xmlns:a16="http://schemas.microsoft.com/office/drawing/2014/main" id="{41546348-8670-8E13-EE10-AFDDC0D33C86}"/>
              </a:ext>
            </a:extLst>
          </p:cNvPr>
          <p:cNvSpPr txBox="1"/>
          <p:nvPr/>
        </p:nvSpPr>
        <p:spPr>
          <a:xfrm>
            <a:off x="4428977" y="3526024"/>
            <a:ext cx="1329734" cy="369332"/>
          </a:xfrm>
          <a:prstGeom prst="rect">
            <a:avLst/>
          </a:prstGeom>
          <a:noFill/>
        </p:spPr>
        <p:txBody>
          <a:bodyPr wrap="square" rtlCol="0">
            <a:spAutoFit/>
          </a:bodyPr>
          <a:lstStyle/>
          <a:p>
            <a:pPr algn="ctr"/>
            <a:r>
              <a:rPr lang="en-US" dirty="0"/>
              <a:t>Sample 4</a:t>
            </a:r>
          </a:p>
        </p:txBody>
      </p:sp>
      <p:sp>
        <p:nvSpPr>
          <p:cNvPr id="42" name="TextBox 41">
            <a:extLst>
              <a:ext uri="{FF2B5EF4-FFF2-40B4-BE49-F238E27FC236}">
                <a16:creationId xmlns:a16="http://schemas.microsoft.com/office/drawing/2014/main" id="{A337A500-71D4-29A9-1F10-4B531E28A0AE}"/>
              </a:ext>
            </a:extLst>
          </p:cNvPr>
          <p:cNvSpPr txBox="1"/>
          <p:nvPr/>
        </p:nvSpPr>
        <p:spPr>
          <a:xfrm>
            <a:off x="2980825" y="4844412"/>
            <a:ext cx="1329734" cy="369332"/>
          </a:xfrm>
          <a:prstGeom prst="rect">
            <a:avLst/>
          </a:prstGeom>
          <a:noFill/>
        </p:spPr>
        <p:txBody>
          <a:bodyPr wrap="square" rtlCol="0">
            <a:spAutoFit/>
          </a:bodyPr>
          <a:lstStyle/>
          <a:p>
            <a:pPr algn="ctr"/>
            <a:r>
              <a:rPr lang="en-US" dirty="0"/>
              <a:t>…</a:t>
            </a:r>
          </a:p>
        </p:txBody>
      </p:sp>
      <p:sp>
        <p:nvSpPr>
          <p:cNvPr id="43" name="TextBox 42">
            <a:extLst>
              <a:ext uri="{FF2B5EF4-FFF2-40B4-BE49-F238E27FC236}">
                <a16:creationId xmlns:a16="http://schemas.microsoft.com/office/drawing/2014/main" id="{863AEFA4-0F7F-C5CE-A4C6-110763AE9B24}"/>
              </a:ext>
            </a:extLst>
          </p:cNvPr>
          <p:cNvSpPr txBox="1"/>
          <p:nvPr/>
        </p:nvSpPr>
        <p:spPr>
          <a:xfrm>
            <a:off x="8836255" y="1754620"/>
            <a:ext cx="2124431" cy="369332"/>
          </a:xfrm>
          <a:prstGeom prst="rect">
            <a:avLst/>
          </a:prstGeom>
          <a:noFill/>
        </p:spPr>
        <p:txBody>
          <a:bodyPr wrap="square" rtlCol="0">
            <a:spAutoFit/>
          </a:bodyPr>
          <a:lstStyle/>
          <a:p>
            <a:pPr algn="ctr"/>
            <a:r>
              <a:rPr lang="en-US" dirty="0"/>
              <a:t>Feature Table</a:t>
            </a:r>
          </a:p>
        </p:txBody>
      </p:sp>
      <p:sp>
        <p:nvSpPr>
          <p:cNvPr id="2" name="Google Shape;697;p15">
            <a:extLst>
              <a:ext uri="{FF2B5EF4-FFF2-40B4-BE49-F238E27FC236}">
                <a16:creationId xmlns:a16="http://schemas.microsoft.com/office/drawing/2014/main" id="{9708FCE5-1D65-3F49-E98D-CBA550F76255}"/>
              </a:ext>
            </a:extLst>
          </p:cNvPr>
          <p:cNvSpPr txBox="1">
            <a:spLocks/>
          </p:cNvSpPr>
          <p:nvPr/>
        </p:nvSpPr>
        <p:spPr>
          <a:xfrm>
            <a:off x="778213" y="229111"/>
            <a:ext cx="10573965"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0">
              <a:lnSpc>
                <a:spcPct val="150000"/>
              </a:lnSpc>
              <a:spcBef>
                <a:spcPts val="100"/>
              </a:spcBef>
              <a:spcAft>
                <a:spcPts val="100"/>
              </a:spcAft>
            </a:pPr>
            <a:r>
              <a:rPr lang="en-US" sz="3200" dirty="0">
                <a:solidFill>
                  <a:srgbClr val="0070C0"/>
                </a:solidFill>
                <a:latin typeface="Arial" panose="020B0604020202020204" pitchFamily="34" charset="0"/>
                <a:ea typeface="Times New Roman" panose="02020603050405020304" pitchFamily="18" charset="0"/>
              </a:rPr>
              <a:t>M</a:t>
            </a:r>
            <a:r>
              <a:rPr lang="en-US" sz="3200" b="0" dirty="0">
                <a:solidFill>
                  <a:srgbClr val="0070C0"/>
                </a:solidFill>
                <a:effectLst/>
                <a:latin typeface="Arial" panose="020B0604020202020204" pitchFamily="34" charset="0"/>
                <a:ea typeface="Times New Roman" panose="02020603050405020304" pitchFamily="18" charset="0"/>
              </a:rPr>
              <a:t>etabolomics data processing</a:t>
            </a:r>
          </a:p>
        </p:txBody>
      </p:sp>
    </p:spTree>
    <p:extLst>
      <p:ext uri="{BB962C8B-B14F-4D97-AF65-F5344CB8AC3E}">
        <p14:creationId xmlns:p14="http://schemas.microsoft.com/office/powerpoint/2010/main" val="147580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C03-CBE3-EBF3-8534-B1AEAE08CD96}"/>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E0BFB112-B9AA-B1EC-4114-FFE5D17C84AD}"/>
              </a:ext>
            </a:extLst>
          </p:cNvPr>
          <p:cNvSpPr txBox="1">
            <a:spLocks/>
          </p:cNvSpPr>
          <p:nvPr/>
        </p:nvSpPr>
        <p:spPr>
          <a:xfrm>
            <a:off x="848273" y="174752"/>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Reproducibility issues</a:t>
            </a:r>
            <a:r>
              <a:rPr lang="zh-CN" altLang="en-US" sz="2670" b="1" dirty="0">
                <a:latin typeface="Lato" panose="020F0502020204030203" pitchFamily="34" charset="0"/>
                <a:cs typeface="Lato" panose="020F0502020204030203" pitchFamily="34" charset="0"/>
              </a:rPr>
              <a:t> </a:t>
            </a:r>
            <a:r>
              <a:rPr lang="en-US" altLang="zh-CN" sz="2670" b="1" dirty="0">
                <a:latin typeface="Lato" panose="020F0502020204030203" pitchFamily="34" charset="0"/>
                <a:ea typeface="Lato" panose="020F0502020204030203" pitchFamily="34" charset="0"/>
                <a:cs typeface="Lato" panose="020F0502020204030203" pitchFamily="34" charset="0"/>
              </a:rPr>
              <a:t>in LC-MS metabolomics data processing</a:t>
            </a:r>
            <a:endParaRPr lang="en-US" sz="2670" b="1" dirty="0">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C39924AB-3BE2-6EBF-F613-6B430FAB3FC3}"/>
              </a:ext>
            </a:extLst>
          </p:cNvPr>
          <p:cNvGrpSpPr/>
          <p:nvPr/>
        </p:nvGrpSpPr>
        <p:grpSpPr>
          <a:xfrm>
            <a:off x="8426910" y="2164072"/>
            <a:ext cx="2777985" cy="1025817"/>
            <a:chOff x="399739" y="1472603"/>
            <a:chExt cx="2777985" cy="1025817"/>
          </a:xfrm>
        </p:grpSpPr>
        <p:sp>
          <p:nvSpPr>
            <p:cNvPr id="3" name="TextBox 2">
              <a:extLst>
                <a:ext uri="{FF2B5EF4-FFF2-40B4-BE49-F238E27FC236}">
                  <a16:creationId xmlns:a16="http://schemas.microsoft.com/office/drawing/2014/main" id="{3A6EF83D-232F-D660-B47A-3E4078A0C699}"/>
                </a:ext>
              </a:extLst>
            </p:cNvPr>
            <p:cNvSpPr txBox="1"/>
            <p:nvPr/>
          </p:nvSpPr>
          <p:spPr>
            <a:xfrm>
              <a:off x="399739" y="1705053"/>
              <a:ext cx="69672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XCMS </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10,901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features</a:t>
              </a:r>
            </a:p>
          </p:txBody>
        </p:sp>
        <p:sp>
          <p:nvSpPr>
            <p:cNvPr id="5" name="Oval 4">
              <a:extLst>
                <a:ext uri="{FF2B5EF4-FFF2-40B4-BE49-F238E27FC236}">
                  <a16:creationId xmlns:a16="http://schemas.microsoft.com/office/drawing/2014/main" id="{22C97835-BAD9-826A-E772-C66CD2FAE65F}"/>
                </a:ext>
              </a:extLst>
            </p:cNvPr>
            <p:cNvSpPr/>
            <p:nvPr/>
          </p:nvSpPr>
          <p:spPr>
            <a:xfrm>
              <a:off x="1057507" y="1791233"/>
              <a:ext cx="631093" cy="473973"/>
            </a:xfrm>
            <a:prstGeom prst="ellipse">
              <a:avLst/>
            </a:prstGeom>
            <a:solidFill>
              <a:srgbClr val="ED7D31">
                <a:lumMod val="75000"/>
                <a:alpha val="2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446619-345E-0DE8-CB1A-925A38A06DFC}"/>
                </a:ext>
              </a:extLst>
            </p:cNvPr>
            <p:cNvSpPr txBox="1"/>
            <p:nvPr/>
          </p:nvSpPr>
          <p:spPr>
            <a:xfrm>
              <a:off x="1241944" y="1889718"/>
              <a:ext cx="5373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6,186</a:t>
              </a:r>
            </a:p>
          </p:txBody>
        </p:sp>
        <p:sp>
          <p:nvSpPr>
            <p:cNvPr id="8" name="Oval 7">
              <a:extLst>
                <a:ext uri="{FF2B5EF4-FFF2-40B4-BE49-F238E27FC236}">
                  <a16:creationId xmlns:a16="http://schemas.microsoft.com/office/drawing/2014/main" id="{44C7EECA-E4D2-4C62-8132-9779EFBD60A0}"/>
                </a:ext>
              </a:extLst>
            </p:cNvPr>
            <p:cNvSpPr/>
            <p:nvPr/>
          </p:nvSpPr>
          <p:spPr>
            <a:xfrm>
              <a:off x="1298217" y="1472603"/>
              <a:ext cx="1091626" cy="1025817"/>
            </a:xfrm>
            <a:prstGeom prst="ellipse">
              <a:avLst/>
            </a:prstGeom>
            <a:solidFill>
              <a:srgbClr val="70AD47">
                <a:lumMod val="75000"/>
                <a:alpha val="2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3331E4-34E1-90A7-B5CC-8E9061DAF71F}"/>
                </a:ext>
              </a:extLst>
            </p:cNvPr>
            <p:cNvSpPr txBox="1"/>
            <p:nvPr/>
          </p:nvSpPr>
          <p:spPr>
            <a:xfrm>
              <a:off x="2473685" y="1705053"/>
              <a:ext cx="70403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rPr>
                <a:t>MZmine</a:t>
              </a:r>
              <a:endParaRPr kumimoji="0" lang="en-US" sz="12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42,099</a:t>
              </a:r>
              <a:br>
                <a:rPr kumimoji="0" lang="en-US" sz="1200" b="0" i="0" u="none" strike="noStrike" kern="0" cap="none" spc="0" normalizeH="0" baseline="0" noProof="0" dirty="0">
                  <a:ln>
                    <a:noFill/>
                  </a:ln>
                  <a:solidFill>
                    <a:prstClr val="black"/>
                  </a:solidFill>
                  <a:effectLst/>
                  <a:uLnTx/>
                  <a:uFillTx/>
                </a:rPr>
              </a:br>
              <a:r>
                <a:rPr kumimoji="0" lang="en-US" sz="1200" b="0" i="0" u="none" strike="noStrike" kern="0" cap="none" spc="0" normalizeH="0" baseline="0" noProof="0" dirty="0">
                  <a:ln>
                    <a:noFill/>
                  </a:ln>
                  <a:solidFill>
                    <a:prstClr val="black"/>
                  </a:solidFill>
                  <a:effectLst/>
                  <a:uLnTx/>
                  <a:uFillTx/>
                </a:rPr>
                <a:t>features</a:t>
              </a:r>
            </a:p>
          </p:txBody>
        </p:sp>
      </p:grpSp>
      <p:pic>
        <p:nvPicPr>
          <p:cNvPr id="10" name="Picture 9">
            <a:extLst>
              <a:ext uri="{FF2B5EF4-FFF2-40B4-BE49-F238E27FC236}">
                <a16:creationId xmlns:a16="http://schemas.microsoft.com/office/drawing/2014/main" id="{A627EA48-484F-B114-EEF1-DFB2D3262F9E}"/>
              </a:ext>
            </a:extLst>
          </p:cNvPr>
          <p:cNvPicPr>
            <a:picLocks noChangeAspect="1"/>
          </p:cNvPicPr>
          <p:nvPr/>
        </p:nvPicPr>
        <p:blipFill>
          <a:blip r:embed="rId3"/>
          <a:stretch>
            <a:fillRect/>
          </a:stretch>
        </p:blipFill>
        <p:spPr>
          <a:xfrm>
            <a:off x="4748054" y="1645539"/>
            <a:ext cx="3043609" cy="3088700"/>
          </a:xfrm>
          <a:prstGeom prst="rect">
            <a:avLst/>
          </a:prstGeom>
        </p:spPr>
      </p:pic>
      <p:sp>
        <p:nvSpPr>
          <p:cNvPr id="12" name="Rectangle 11">
            <a:extLst>
              <a:ext uri="{FF2B5EF4-FFF2-40B4-BE49-F238E27FC236}">
                <a16:creationId xmlns:a16="http://schemas.microsoft.com/office/drawing/2014/main" id="{D11D5EC3-71FC-182C-ACCF-426FF4CF3039}"/>
              </a:ext>
            </a:extLst>
          </p:cNvPr>
          <p:cNvSpPr/>
          <p:nvPr/>
        </p:nvSpPr>
        <p:spPr>
          <a:xfrm>
            <a:off x="8775274" y="3474113"/>
            <a:ext cx="2619429" cy="830997"/>
          </a:xfrm>
          <a:prstGeom prst="rect">
            <a:avLst/>
          </a:prstGeom>
        </p:spPr>
        <p:txBody>
          <a:bodyPr wrap="square">
            <a:spAutoFit/>
          </a:bodyPr>
          <a:lstStyle/>
          <a:p>
            <a:r>
              <a:rPr lang="en-US" sz="1600" dirty="0">
                <a:solidFill>
                  <a:srgbClr val="000000"/>
                </a:solidFill>
                <a:latin typeface="Arial" charset="0"/>
                <a:ea typeface="Arial" charset="0"/>
              </a:rPr>
              <a:t>Li et al., (2023)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Nature Communications</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14(1), 4113. </a:t>
            </a:r>
            <a:endParaRPr lang="en-US" sz="1600" dirty="0"/>
          </a:p>
        </p:txBody>
      </p:sp>
      <p:sp>
        <p:nvSpPr>
          <p:cNvPr id="13" name="Rectangle 12">
            <a:extLst>
              <a:ext uri="{FF2B5EF4-FFF2-40B4-BE49-F238E27FC236}">
                <a16:creationId xmlns:a16="http://schemas.microsoft.com/office/drawing/2014/main" id="{5D38A17B-34CA-A85B-1E46-DC37239C279D}"/>
              </a:ext>
            </a:extLst>
          </p:cNvPr>
          <p:cNvSpPr/>
          <p:nvPr/>
        </p:nvSpPr>
        <p:spPr>
          <a:xfrm>
            <a:off x="1742122" y="4592055"/>
            <a:ext cx="2435869" cy="830997"/>
          </a:xfrm>
          <a:prstGeom prst="rect">
            <a:avLst/>
          </a:prstGeom>
        </p:spPr>
        <p:txBody>
          <a:bodyPr wrap="square">
            <a:spAutoFit/>
          </a:bodyPr>
          <a:lstStyle/>
          <a:p>
            <a:r>
              <a:rPr lang="en-US" sz="1600" dirty="0">
                <a:solidFill>
                  <a:srgbClr val="000000"/>
                </a:solidFill>
                <a:latin typeface="Arial" charset="0"/>
                <a:ea typeface="Arial" charset="0"/>
              </a:rPr>
              <a:t>Myers et al. (2017). </a:t>
            </a:r>
            <a:br>
              <a:rPr lang="en-US" sz="1600" dirty="0">
                <a:solidFill>
                  <a:srgbClr val="000000"/>
                </a:solidFill>
                <a:latin typeface="Arial" charset="0"/>
                <a:ea typeface="Arial" charset="0"/>
              </a:rPr>
            </a:br>
            <a:r>
              <a:rPr lang="en-US" sz="1600" i="1" dirty="0">
                <a:solidFill>
                  <a:srgbClr val="000000"/>
                </a:solidFill>
                <a:latin typeface="Arial" charset="0"/>
                <a:ea typeface="Arial" charset="0"/>
              </a:rPr>
              <a:t>Analytical Chemistry</a:t>
            </a:r>
            <a:r>
              <a:rPr lang="en-US" sz="1600" dirty="0">
                <a:solidFill>
                  <a:srgbClr val="000000"/>
                </a:solidFill>
                <a:latin typeface="Arial" charset="0"/>
                <a:ea typeface="Arial" charset="0"/>
              </a:rPr>
              <a:t>, </a:t>
            </a:r>
            <a:br>
              <a:rPr lang="en-US" sz="1600" dirty="0">
                <a:solidFill>
                  <a:srgbClr val="000000"/>
                </a:solidFill>
                <a:latin typeface="Arial" charset="0"/>
                <a:ea typeface="Arial" charset="0"/>
              </a:rPr>
            </a:br>
            <a:r>
              <a:rPr lang="en-US" sz="1600" dirty="0">
                <a:solidFill>
                  <a:srgbClr val="000000"/>
                </a:solidFill>
                <a:latin typeface="Arial" charset="0"/>
                <a:ea typeface="Arial" charset="0"/>
              </a:rPr>
              <a:t>89(17): 8689</a:t>
            </a:r>
            <a:endParaRPr lang="en-US" sz="1600" dirty="0"/>
          </a:p>
        </p:txBody>
      </p:sp>
      <p:sp>
        <p:nvSpPr>
          <p:cNvPr id="15" name="Rectangle 14">
            <a:extLst>
              <a:ext uri="{FF2B5EF4-FFF2-40B4-BE49-F238E27FC236}">
                <a16:creationId xmlns:a16="http://schemas.microsoft.com/office/drawing/2014/main" id="{FC7A509A-0092-6D2F-08EE-54884C17A4C0}"/>
              </a:ext>
            </a:extLst>
          </p:cNvPr>
          <p:cNvSpPr/>
          <p:nvPr/>
        </p:nvSpPr>
        <p:spPr>
          <a:xfrm>
            <a:off x="4877307" y="4734239"/>
            <a:ext cx="2785101" cy="830997"/>
          </a:xfrm>
          <a:prstGeom prst="rect">
            <a:avLst/>
          </a:prstGeom>
        </p:spPr>
        <p:txBody>
          <a:bodyPr wrap="square">
            <a:spAutoFit/>
          </a:bodyPr>
          <a:lstStyle/>
          <a:p>
            <a:r>
              <a:rPr lang="en-US" sz="1600" dirty="0" err="1">
                <a:latin typeface="Arial" charset="0"/>
                <a:ea typeface="Arial" charset="0"/>
                <a:cs typeface="Arial" charset="0"/>
              </a:rPr>
              <a:t>Delabriere</a:t>
            </a:r>
            <a:r>
              <a:rPr lang="en-US" sz="1600" dirty="0">
                <a:latin typeface="Arial" charset="0"/>
                <a:ea typeface="Arial" charset="0"/>
                <a:cs typeface="Arial" charset="0"/>
              </a:rPr>
              <a:t> et al., (2021). </a:t>
            </a:r>
            <a:br>
              <a:rPr lang="en-US" sz="1600" dirty="0">
                <a:latin typeface="Arial" charset="0"/>
                <a:ea typeface="Arial" charset="0"/>
                <a:cs typeface="Arial" charset="0"/>
              </a:rPr>
            </a:br>
            <a:r>
              <a:rPr lang="en-US" sz="1600" i="1" dirty="0">
                <a:latin typeface="Arial" charset="0"/>
                <a:ea typeface="Arial" charset="0"/>
                <a:cs typeface="Arial" charset="0"/>
              </a:rPr>
              <a:t>Analytical Chemistry</a:t>
            </a:r>
            <a:r>
              <a:rPr lang="en-US" sz="1600" dirty="0">
                <a:latin typeface="Arial" charset="0"/>
                <a:ea typeface="Arial" charset="0"/>
                <a:cs typeface="Arial" charset="0"/>
              </a:rPr>
              <a:t>, </a:t>
            </a:r>
            <a:br>
              <a:rPr lang="en-US" sz="1600" dirty="0">
                <a:latin typeface="Arial" charset="0"/>
                <a:ea typeface="Arial" charset="0"/>
                <a:cs typeface="Arial" charset="0"/>
              </a:rPr>
            </a:br>
            <a:r>
              <a:rPr lang="en-US" sz="1600" dirty="0">
                <a:latin typeface="Arial" charset="0"/>
                <a:ea typeface="Arial" charset="0"/>
                <a:cs typeface="Arial" charset="0"/>
              </a:rPr>
              <a:t>93(45):15024</a:t>
            </a:r>
          </a:p>
        </p:txBody>
      </p:sp>
      <p:pic>
        <p:nvPicPr>
          <p:cNvPr id="16" name="Picture 15">
            <a:extLst>
              <a:ext uri="{FF2B5EF4-FFF2-40B4-BE49-F238E27FC236}">
                <a16:creationId xmlns:a16="http://schemas.microsoft.com/office/drawing/2014/main" id="{D69247A7-0F7F-22CA-2D67-D86D1783966E}"/>
              </a:ext>
            </a:extLst>
          </p:cNvPr>
          <p:cNvPicPr>
            <a:picLocks noChangeAspect="1"/>
          </p:cNvPicPr>
          <p:nvPr/>
        </p:nvPicPr>
        <p:blipFill>
          <a:blip r:embed="rId4"/>
          <a:stretch>
            <a:fillRect/>
          </a:stretch>
        </p:blipFill>
        <p:spPr>
          <a:xfrm>
            <a:off x="1129285" y="1736464"/>
            <a:ext cx="2857500" cy="2387600"/>
          </a:xfrm>
          <a:prstGeom prst="rect">
            <a:avLst/>
          </a:prstGeom>
        </p:spPr>
      </p:pic>
    </p:spTree>
    <p:extLst>
      <p:ext uri="{BB962C8B-B14F-4D97-AF65-F5344CB8AC3E}">
        <p14:creationId xmlns:p14="http://schemas.microsoft.com/office/powerpoint/2010/main" val="328481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0A88-2CC3-D3B2-F2DA-FBB5E852B76D}"/>
            </a:ext>
          </a:extLst>
        </p:cNvPr>
        <p:cNvGrpSpPr/>
        <p:nvPr/>
      </p:nvGrpSpPr>
      <p:grpSpPr>
        <a:xfrm>
          <a:off x="0" y="0"/>
          <a:ext cx="0" cy="0"/>
          <a:chOff x="0" y="0"/>
          <a:chExt cx="0" cy="0"/>
        </a:xfrm>
      </p:grpSpPr>
      <p:sp>
        <p:nvSpPr>
          <p:cNvPr id="6" name="Google Shape;697;p15">
            <a:extLst>
              <a:ext uri="{FF2B5EF4-FFF2-40B4-BE49-F238E27FC236}">
                <a16:creationId xmlns:a16="http://schemas.microsoft.com/office/drawing/2014/main" id="{3AA506B5-BE9A-364D-FCED-176A0855172F}"/>
              </a:ext>
            </a:extLst>
          </p:cNvPr>
          <p:cNvSpPr txBox="1">
            <a:spLocks/>
          </p:cNvSpPr>
          <p:nvPr/>
        </p:nvSpPr>
        <p:spPr>
          <a:xfrm>
            <a:off x="835573" y="156963"/>
            <a:ext cx="10882038" cy="763600"/>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70" b="1" dirty="0">
                <a:latin typeface="Lato" panose="020F0502020204030203" pitchFamily="34" charset="0"/>
                <a:ea typeface="Lato" panose="020F0502020204030203" pitchFamily="34" charset="0"/>
                <a:cs typeface="Lato" panose="020F0502020204030203" pitchFamily="34" charset="0"/>
              </a:rPr>
              <a:t>Top Four Reasons for Poor Reproducibility</a:t>
            </a:r>
          </a:p>
        </p:txBody>
      </p:sp>
      <p:sp>
        <p:nvSpPr>
          <p:cNvPr id="11" name="Content Placeholder 2">
            <a:extLst>
              <a:ext uri="{FF2B5EF4-FFF2-40B4-BE49-F238E27FC236}">
                <a16:creationId xmlns:a16="http://schemas.microsoft.com/office/drawing/2014/main" id="{B05BCEB5-684A-F7B5-7A7A-E88C3D0F58D4}"/>
              </a:ext>
            </a:extLst>
          </p:cNvPr>
          <p:cNvSpPr txBox="1">
            <a:spLocks/>
          </p:cNvSpPr>
          <p:nvPr/>
        </p:nvSpPr>
        <p:spPr>
          <a:xfrm>
            <a:off x="835573" y="1083473"/>
            <a:ext cx="10533814" cy="4374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High rate of correspondence errors in large data </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Spurious number of low-quality peaks, </a:t>
            </a:r>
            <a:br>
              <a:rPr lang="en-US" sz="2800" dirty="0">
                <a:latin typeface="Lato" panose="020F0502020204030203" pitchFamily="34" charset="0"/>
                <a:ea typeface="Lato" panose="020F0502020204030203" pitchFamily="34" charset="0"/>
                <a:cs typeface="Lato" panose="020F0502020204030203" pitchFamily="34" charset="0"/>
              </a:rPr>
            </a:br>
            <a:r>
              <a:rPr lang="en-US" sz="2800" dirty="0">
                <a:latin typeface="Lato" panose="020F0502020204030203" pitchFamily="34" charset="0"/>
                <a:ea typeface="Lato" panose="020F0502020204030203" pitchFamily="34" charset="0"/>
                <a:cs typeface="Lato" panose="020F0502020204030203" pitchFamily="34" charset="0"/>
              </a:rPr>
              <a:t>confusion of sensitivity</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Peak detection not transparent enough</a:t>
            </a:r>
          </a:p>
          <a:p>
            <a:pPr lvl="1">
              <a:lnSpc>
                <a:spcPct val="150000"/>
              </a:lnSpc>
            </a:pPr>
            <a:r>
              <a:rPr lang="en-US" sz="2800" dirty="0">
                <a:latin typeface="Lato" panose="020F0502020204030203" pitchFamily="34" charset="0"/>
                <a:ea typeface="Lato" panose="020F0502020204030203" pitchFamily="34" charset="0"/>
                <a:cs typeface="Lato" panose="020F0502020204030203" pitchFamily="34" charset="0"/>
              </a:rPr>
              <a:t>Too many parameters, too dependent on local expertise</a:t>
            </a:r>
          </a:p>
        </p:txBody>
      </p:sp>
    </p:spTree>
    <p:extLst>
      <p:ext uri="{BB962C8B-B14F-4D97-AF65-F5344CB8AC3E}">
        <p14:creationId xmlns:p14="http://schemas.microsoft.com/office/powerpoint/2010/main" val="35924503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25" id="{BD4690AC-8B67-7541-A586-D4163C4B7548}" vid="{DAACC6F5-8E9E-8047-B6B5-7524E9A2B5F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21185</TotalTime>
  <Words>2311</Words>
  <Application>Microsoft Macintosh PowerPoint</Application>
  <PresentationFormat>Widescreen</PresentationFormat>
  <Paragraphs>494</Paragraphs>
  <Slides>55</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-apple-system</vt:lpstr>
      <vt:lpstr>Arial</vt:lpstr>
      <vt:lpstr>Calibri</vt:lpstr>
      <vt:lpstr>Calibri Light</vt:lpstr>
      <vt:lpstr>Cambria Math</vt:lpstr>
      <vt:lpstr>Courier New</vt:lpstr>
      <vt:lpstr>Lato</vt:lpstr>
      <vt:lpstr>Menlo</vt:lpstr>
      <vt:lpstr>Office Theme</vt:lpstr>
      <vt:lpstr>Celestial</vt:lpstr>
      <vt:lpstr>Metabolomics data processing using the asari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Consistent Feature Detection with Asari</vt:lpstr>
      <vt:lpstr>PowerPoint Presentation</vt:lpstr>
      <vt:lpstr>PowerPoint Presentation</vt:lpstr>
      <vt:lpstr>Asari Offers Greatly Improved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Reports</vt:lpstr>
      <vt:lpstr>Example Results using pcpfm: COVID-19 recovery</vt:lpstr>
      <vt:lpstr>PowerPoint Presentation</vt:lpstr>
      <vt:lpstr>Example Results using pcpfm: detection of drug metabolites</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Python-centric pipeline for high-fidelity and high-performance LC-MS metabolomics data processing.</dc:title>
  <dc:creator>Joshua Mitchell</dc:creator>
  <cp:lastModifiedBy>Shuzhao Li</cp:lastModifiedBy>
  <cp:revision>58</cp:revision>
  <dcterms:created xsi:type="dcterms:W3CDTF">2023-10-03T19:15:16Z</dcterms:created>
  <dcterms:modified xsi:type="dcterms:W3CDTF">2024-07-19T13:21:13Z</dcterms:modified>
</cp:coreProperties>
</file>